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6" r:id="rId4"/>
    <p:sldId id="285" r:id="rId5"/>
    <p:sldId id="283" r:id="rId6"/>
    <p:sldId id="284" r:id="rId7"/>
    <p:sldId id="286" r:id="rId8"/>
    <p:sldId id="274" r:id="rId9"/>
    <p:sldId id="273" r:id="rId10"/>
    <p:sldId id="276" r:id="rId11"/>
    <p:sldId id="282" r:id="rId12"/>
    <p:sldId id="277" r:id="rId13"/>
    <p:sldId id="279" r:id="rId14"/>
    <p:sldId id="280" r:id="rId15"/>
    <p:sldId id="278" r:id="rId16"/>
    <p:sldId id="287" r:id="rId17"/>
    <p:sldId id="288" r:id="rId18"/>
    <p:sldId id="289" r:id="rId19"/>
    <p:sldId id="290" r:id="rId20"/>
    <p:sldId id="291" r:id="rId21"/>
    <p:sldId id="281" r:id="rId22"/>
    <p:sldId id="293" r:id="rId23"/>
    <p:sldId id="294" r:id="rId24"/>
    <p:sldId id="295" r:id="rId25"/>
    <p:sldId id="297" r:id="rId26"/>
    <p:sldId id="298" r:id="rId27"/>
    <p:sldId id="300" r:id="rId28"/>
    <p:sldId id="299" r:id="rId29"/>
    <p:sldId id="301" r:id="rId30"/>
    <p:sldId id="302" r:id="rId31"/>
    <p:sldId id="303" r:id="rId32"/>
    <p:sldId id="304" r:id="rId33"/>
    <p:sldId id="305" r:id="rId34"/>
    <p:sldId id="307" r:id="rId35"/>
    <p:sldId id="306" r:id="rId36"/>
    <p:sldId id="30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5" y="7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7T05:11:01.4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3040 274,'-5'0,"-1"-1,1 1,0-1,-1 0,1-1,0 1,-1-1,1 0,0 0,0 0,-3-3,-5-4,1 0,0-1,-5-5,9 8,4 3,-1 1,1 0,-1 0,0 0,0 0,0 1,0 0,0 0,-2 0,-10-2,-1 0,-4 1,0 0,-263-50,-271-39,413 79,1 7,-81 9,182-1,0 2,1 1,0 3,0 1,1 2,0 2,1 1,-27 15,-54 37,-78 59,121-75,-201 143,229-156,2 3,2 1,2 3,-20 27,45-48,0 1,2 0,1 2,1-1,1 2,1-1,2 2,0-1,2 1,1 1,-1 20,5-27,1 0,1-1,1 1,1 0,1-1,1 1,3 7,-2-12,0-1,2 1,0-1,1 0,0-1,1 0,1-1,0 1,7 5,4 1,0 0,1-2,1-1,1-1,0 0,1-2,9 3,23 9,1-2,53 15,-11-11,0-4,49 3,13-6,32-4,-104-15,-1-4,0-4,0-4,55-14,88-27,27-19,-82 17,4-10,-98 30,-2-4,-1-4,16-14,-19 5,-2-3,-2-3,14-18,-42 31,-1-2,-2-2,-3-1,-1-2,6-15,-30 42,-1-1,-1 0,-2-1,0 0,-1 0,3-15,-10 27,0 1,0-1,-1 0,-1 0,0-1,0 1,-1 0,-1 3,1 1,-1-1,0 1,-1 0,0 0,-1 0,1 0,-1 0,-1 1,-2-3,-1-2,-2 1,0 1,0 0,0 0,-2 1,-7-6,-7-1,0 0,-24-10,-5 2,-1 3,-1 2,-21-3,-30-3,-38-1,-21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19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444 1179,'0'-54,"0"-10,-5-50,3 92,-1-1,-1 1,-1 0,0 0,-2 1,-8-20,-3-1,-2 0,-2 2,-1 0,-1 2,-18-21,34 48,1-1,0 0,1-1,1 1,-1-1,2-1,0 1,-3-14,2 8,-1 1,0-1,-1 1,-4-7,-148-258,164 295,0 1,-1-1,-1 1,0 0,0 0,-1 0,-1 0,0 1,0 8,-1 155,-1-109,1-31</inkml:trace>
  <inkml:trace contextRef="#ctx0" brushRef="#br0" timeOffset="2897.419">28 0,'0'5,"4"7,5 0,6 0,4-3,3-3,7 2,1 0,1 3,-1 0,-1-1,-2-4,-5-2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1:08:26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1205,'53'-46,"-38"35,0-2,-1 0,1-2,142-172,-72 84,-62 71,-1-1,-1-1,-2-1,-2 0,0-4,24-45,-3 27,-30 47,0 0,-1 0,-1 0,0-1,0 0,1-6,1-8,-1-1,-1 0,-2 0,0 0,-1-13,0-43,-4-8,1 68,0 20,0 1,0 0,0 0,0 0,0-1,0 1,0 0,0 0,-1-1,1 1,0 0,-1 0,1 0,-1 0,1 0,-1 0,0 0,1 0,-1 0,0 0,0-1,0 2,0 0,0 0,1 0,-1 0,0 0,0 0,0 0,1 0,-1 0,0 0,0 0,1 1,-1-1,0 0,0 1,1-1,-1 0,0 1,1-1,-1 1,1-1,-1 1,0 0,-6 5,0 2,1-1,0 1,-4 5,0 2,-26 36,-25 26,36-50</inkml:trace>
  <inkml:trace contextRef="#ctx0" brushRef="#br0" timeOffset="1701.231">635 116,'4'-4,"5"-2,6 1,3 1,4 1,1 5,-3 7,3 5,-2 5,-5 11,-1 5,0 1,-1-2,-3-3,-5-2,-2-6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4T22:14:46.2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2270 426,'-2'1,"0"1,-1-1,1 0,0 0,-1 1,1-1,-1-1,1 1,-1 0,1-1,-1 1,-1-1,-34 2,26-2,-362 1,181-2,170-1,0 0,0-1,-19-6,-19-3,43 9,-16-2,0 1,-19 1,23 3,-1-1,1-2,-3-1,9 1,1 1,-1 1,0 1,9 0</inkml:trace>
  <inkml:trace contextRef="#ctx0" brushRef="#br0" timeOffset="7231.884">1585 469,'0'-1,"1"1,-1 0,1-1,-1 1,1 0,-1-1,0 1,1-1,-1 1,0-1,1 1,-1-1,0 1,0-1,0 1,1-1,-1 1,0-1,0 1,0-1,0 1,0-1,0 1,0-1,0 0,0 1,0-1,0 1,0-1,0 1,-1-1,0 0,0 0,1 0,-1 0,0 1,0-1,0 0,0 1,0-1,0 1,-1-1,1 1,0-1,0 1,-1 0,-6-2,-1 1,1 0,-8 0,8 1,0 0,0 0,0 1,0 1,0-1,0 1,1 1,-1-1,0 1,1 1,0-1,0 1,0 0,0 1,-4 4,-35 28,-30 34,6-4,54-52,2 0,-11 15,10-11,-16 14,-58 46,3-3,10-7,-32 18,85-68,1-1,-1-1,-1 0,0-2,-1-1,-19 7,7-3,0 0,-10 10,-24 12,-19 11,-7 10,-8 4,94-58,-2 0,1 1,0 0,1 0,-1 1,1 2,10-11,1 0,0 0,0 0,-1 0,1 0,0 1,0-1,0 0,-1 0,1 0,0 0,0 1,0-1,0 0,-1 0,1 0,0 1,0-1,0 0,0 0,0 1,0-1,0 0,0 0,0 1,-1-1,1 0,0 0,0 1,0-1,1 0,-1 0,0 1,0-1,0 0,0 0,0 1,0-1,0 0,0 0,0 1,1-1,-1 0,0 0,0 0,0 1,0-1,1 0,-1 0,1 1,0-1,-1 0,1 0,0 0,0 0,0 0,0 0,0 0,0 0,0 0,-1-1,1 1,0 0,0-1,9-3,-1-1,0-1,0 1,0-2,-1 1,13-9,-1-1,-1-1,0 0,-2-1,0-1,3-6,17-17,-32 37,-1-1,1 1,-1 0,0-1,0 0,-1 0,1 0,-1-1,-1 1,1-1,-1 1,0-1,-1 0,0 0,0 0,0-6,-3-117,1 105,2 76,-2 69,0-112,0-1,-1 1,0-1,0 1,0-1,-1 0,-1 2,-27 50,17-35,10-17,1-1,-2 0,1 0,0 0,-1-1,0 1,0-1,-1 0,-1 0,3-2,1-1,-1 0,0 1,0-2,0 1,0 0,0-1,-1 0,1 0,0 0,-1-1,1 1,0-1,-1 0,-2-1,53 0,-13-1,160-7,-132 5,14 2,-68 1,0 1,0-2,1 1,-1-1,0 0,6-3,-4 2,0 0,0 0,10-1,51 0,-50 4</inkml:trace>
  <inkml:trace contextRef="#ctx0" brushRef="#br0" timeOffset="183919.11">2584 254,'1133'0,"-1120"-1,0-1,0 0,-1 0,1-2,-1 1,9-5,-6 3,0 0,0 1,1 0,5 1,-4 0,0-1,-1 0,0-2,1 1,-2-2,10-5,7-2,10-5,-2 1,34-9,-62 23,0 0,0-1,-1-1,0 0,1 0,-2-1,1 0,-1-1,0 0,8-9,-7 4</inkml:trace>
  <inkml:trace contextRef="#ctx0" brushRef="#br0" timeOffset="187589.492">3625 283,'7'0,"-1"1,1 0,0 0,0 0,0 1,-1 0,1 1,-1-1,0 1,0 0,0 1,0-1,0 1,2 2,10 10,-1 0,0 2,8 11,-5-6,15 13,40 28,3-2,3-4,60 31,-84-55,30 27,-64-44,-2 1,0 1,-1 1,-1 1,1 4,1 2,1-1,17 15,-38-40,0-1,-1 1,1 0,0 0,0-1,-1 1,1-1,0 1,0-1,0 1,0-1,0 1,0-1,-1 0,1 1,0-1,0 0,0 0,0 0,0 0,0 0,0 0,0 0,0 0,0-1,0 0,-1 1,1-1,0 0,-1 0,1 1,0-1,-1 0,1 0,-1 0,0 0,1 0,-1 0,0 1,1-1,-1 0,0 0,0 0,0 0,0 0,0-1,2-36,-1 1,-2-1,-3-8,-10-48,12 81,0 0,-1 0,-1 0,0 1,-1-1,-1 1,0 0,0 0,6 11,-1 1,1-1,0 0,-1 1,1-1,-1 0,1 1,-1-1,1 1,-1-1,1 1,-1-1,1 1,-1-1,0 1,1-1,-1 1,0 0,1-1,-2 1,2 0,0 0,-1 0,1 1,0-1,-1 0,1 0,0 1,-1-1,1 0,0 1,0-1,-1 0,1 0,0 1,0-1,-1 1,1-1,0 0,0 1,0-1,0 0,0 1,0-1,-1 1,1-1,-2 32,1 11,4 98,1-99,8 27,-1-26,-8-32,0-1,0 1,-1 1,-1-1,0 0,0 3,-1-13,0 0,0 0,0 0,-1 0,1 0,0 0,0 0,-1 0,1 0,0 0,-1 0,1 0,-1 0,1 0,-1-1,0 1,1 0,-1 0,0-1,0 1,1 0,-1-1,0 1,-1 0,1-1,-1 1,0-1,1 1,-1-1,0 0,1 1,-1-1,0 0,0 0,1 0,-1 0,0-1,-3 1,0-2,0 1,0 0,0-1,0 0,0 0,0 0,-4-3,-8-7,-1 2,0 0,-1 2,-9-4,-25-7,-20-2,70 20,-129-43,107 35,70 6,280 4,-310 0,0 1,0 0,0 1,-1 1,12 4,26 6,-27-9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4T11:04:07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979 5541,'-2'0,"0"-1,-1 0,1 0,0 0,0 0,0 0,0 0,1-1,-1 1,0-1,0 1,1-1,-1 1,1-1,-1 0,1 0,0 0,0 0,-5-5,-24-32,2-2,-8-15,-47-92,15 26,23 45,-249-448,227 390,6-4,-42-143,71 173,4-1,6-1,5-1,0-63,9-29,16-152,-2 286,4 0,2 0,4 1,2 1,4 1,2 1,20-36,17-20,5 3,5 4,5 2,74-82,-69 104,3 3,3 5,25-14,296-215,-320 252,1 3,22-6,-45 29,2 4,1 2,42-10,125-36,-152 42,58-30,38-32,5-14,-169 98,8-4,11-10,-29 20,-1-1,0 1,0-1,0 0,-1 0,1 0,-1-1,2-4,-5 9,-1 0,1 0,0 0,-1-1,1 1,-1 0,0-1,0 1,1 0,-1-1,0 1,0 0,0-1,0 1,0 0,-1-1,1 1,0 0,-1-1,1 1,-1-1,0 0,0 0,-1 0,1 1,0-1,-1 0,0 1,1-1,-1 1,0-1,0 1,0 0,-1-1,-4-1,0 0,0 0,0 1,-1-1,0 2,1-1,-2 1,-34-3,0 3,-34 3,3 0,-292-1,1000-1,-631-1,-1 1,1 0,0 1,-1-1,1 0,-1 1,1-1,0 1,-1 0,1 0,-1 0,2 1,-3-1,1 0,-1 1,0-1,0 1,0-1,0 0,0 1,0 0,0-1,0 1,0 0,-1-1,1 1,-1 0,0-1,1 1,-1 0,0 0,0 1,3 54,-2 0,-4 10,0 29,3 250,0-330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68A-D629-4E3B-8095-4C5CA397C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1C58-E26A-4EF3-B847-21538B8BD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73C4-813E-44E9-A1C0-15A4BB6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2281-55D8-4FA7-80AE-76CDEC99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E6D64-467A-4FBA-B52D-B89DD833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F2B-E72B-40C6-9F18-3F211DB8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B02F0-22D8-4240-B620-3E98FFAF6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917C-23E3-4E21-BD70-F66991CD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90516-79AC-44D6-BC1F-BF881AB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1B87-D8E6-46E0-B20D-3872BCBE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5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CC476-CEC6-4F95-89CC-7C953112D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12D5-7D9E-4CA3-935A-A2411B36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CAAD-3245-42BB-A9F2-958052BE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61B-BE73-478B-955E-782415C8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2914-DA2C-404B-B940-BB12FBF0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D62B-486A-43FC-8102-0869E12F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05E8-8B84-4EEE-81EC-6BC033B1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CE55E-60A7-41D8-81C1-05787D97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CA3D-18AC-4E65-81F9-6F6B5F79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D43B-3C3E-486D-8652-F4B61204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CFA5-45B2-4CCF-946D-997213D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B947C-8C22-4AD9-868A-9FE84D7F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456C8-2D8E-430D-A6C8-4D2F60E0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5DB82-1460-4202-BF2E-7511534F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58349-D8E0-4FEB-A054-E0020DA4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6E91-440F-4E1C-BE13-FFF8943E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8847-D4DD-45B6-8A44-9B6A30DB5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513D-D986-4102-946D-9BB4C5F5F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BFA2-CBFF-4961-8324-766C3104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36132-6937-43D9-9789-00995D11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622A-F3C2-4DA8-A0CE-3FD1E297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EA7B-579E-419E-A9C0-5C9C90B2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2CFF-0FA8-48E1-BA78-4C849E081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5372A-5968-4301-9954-4C946304E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64521-6EA1-463E-9392-65E892413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CF456-1301-4D4D-99EF-6FCA2850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253E-0DC7-4606-84EA-4571D207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20B44-EECB-4258-9B0A-869A143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462E1-2A4E-407E-8E37-9BCC0D44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5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9B23-4975-4818-8746-6DFBA4CE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C5BCA-5445-4286-8751-B5F003B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7ED7-F270-40A4-BA4D-C039CFA3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19D56-5126-4CAD-B26B-6502E962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02823-C188-4FC2-A28E-C2860272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1DB05-F080-4CD8-9940-63DC41D6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34EDE-447E-4660-9CC3-F81561C3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3546-1241-4331-9CE6-D8A77C0A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A200-7F00-48DA-8431-850DA80D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4B7D-E19A-40A4-AD07-64D67540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D6053-F42B-4CC6-AF21-845C5DC9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F9581-5049-4B93-8667-B7D184AF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1DE27-5DE2-489F-991E-B6239E61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2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8DBE-CD0A-40B2-BD9C-CE2D762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E4204-832F-47B5-95FD-0C1919F44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AAB30-0894-4E8E-9452-ABF2CF0A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2EE1C-0F3F-4374-9A91-37E82D96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3F89E-6C88-4F27-9A9F-290071CD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29C8B-CBA9-4CCF-B0AF-815788ED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1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CFED5-C38A-4864-93A2-BCF10B60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CEA6-5A65-4FB4-9319-9325A9FE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E249-94C6-4D3B-9E06-6B907734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E5664-4200-41DD-B30A-4E161F53D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543B-338F-4ABE-A002-9926B2E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ntrol.dii.unisi.it/sdc/altro/TabellaTrasformataZ.pdf" TargetMode="Externa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youtube.com/watch?v=KEMt58ePN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customXml" Target="../ink/ink2.xml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2663-EA92-4B05-84DF-94465373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504" y="1182919"/>
            <a:ext cx="9904991" cy="2387600"/>
          </a:xfrm>
        </p:spPr>
        <p:txBody>
          <a:bodyPr>
            <a:normAutofit fontScale="90000"/>
          </a:bodyPr>
          <a:lstStyle/>
          <a:p>
            <a: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التحكم الحديث 2 (التحكم الرقمي)</a:t>
            </a:r>
            <a:b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Control 2 (Digital Control)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8BF67-A997-468F-A693-951DBA42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7542"/>
            <a:ext cx="9144000" cy="1040258"/>
          </a:xfrm>
        </p:spPr>
        <p:txBody>
          <a:bodyPr>
            <a:normAutofit fontScale="85000" lnSpcReduction="20000"/>
          </a:bodyPr>
          <a:lstStyle/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ثالث تحكم – فصل ثاني - 2019</a:t>
            </a: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كلية الهندسة الكهربائية والالكترونية – جامعة حلب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1"/>
            <a:r>
              <a:rPr lang="ar-S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د. أسعد كعدان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B7F844-DDE6-4869-879E-83A81F907CD5}"/>
              </a:ext>
            </a:extLst>
          </p:cNvPr>
          <p:cNvSpPr txBox="1">
            <a:spLocks/>
          </p:cNvSpPr>
          <p:nvPr/>
        </p:nvSpPr>
        <p:spPr>
          <a:xfrm>
            <a:off x="861743" y="4921714"/>
            <a:ext cx="1046851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SY" sz="2800" dirty="0"/>
              <a:t>المحاضرة 2-3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506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ما هو الشكل الحقيقي 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ar-SY" sz="2400" b="1" dirty="0"/>
                  <a:t>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Z</a:t>
                </a:r>
                <a:r>
                  <a:rPr lang="ar-SY" sz="2400" b="1" dirty="0"/>
                  <a:t> عدد عقدي وبالتالي له مركبتان: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ar-SY" sz="2400" b="1" dirty="0"/>
                  <a:t> 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ar-SY" sz="24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ar-SY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2" y="1025595"/>
                <a:ext cx="10777670" cy="2850652"/>
              </a:xfrm>
              <a:prstGeom prst="rect">
                <a:avLst/>
              </a:prstGeom>
              <a:blipFill>
                <a:blip r:embed="rId2"/>
                <a:stretch>
                  <a:fillRect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536D18-3139-496A-8326-7EB65492D7A6}"/>
              </a:ext>
            </a:extLst>
          </p:cNvPr>
          <p:cNvSpPr/>
          <p:nvPr/>
        </p:nvSpPr>
        <p:spPr>
          <a:xfrm>
            <a:off x="929812" y="2705867"/>
            <a:ext cx="3931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000" b="1" dirty="0"/>
              <a:t>عدد أسي.. عندما تكون </a:t>
            </a:r>
            <a:r>
              <a:rPr lang="en-US" sz="2000" b="1" dirty="0"/>
              <a:t>k</a:t>
            </a:r>
            <a:r>
              <a:rPr lang="ar-SY" sz="2000" b="1" dirty="0"/>
              <a:t> موجبة و </a:t>
            </a:r>
            <a:r>
              <a:rPr lang="en-US" sz="2000" b="1" dirty="0"/>
              <a:t>r&gt;1</a:t>
            </a:r>
            <a:r>
              <a:rPr lang="ar-SY" sz="2000" b="1" dirty="0"/>
              <a:t> يكون هذا العدد </a:t>
            </a:r>
            <a:r>
              <a:rPr lang="ar-SY" sz="2000" b="1" dirty="0">
                <a:solidFill>
                  <a:srgbClr val="FF0000"/>
                </a:solidFill>
              </a:rPr>
              <a:t>متناقص أسياً </a:t>
            </a:r>
            <a:r>
              <a:rPr lang="ar-SY" sz="2000" b="1" dirty="0"/>
              <a:t>وعندما </a:t>
            </a:r>
            <a:r>
              <a:rPr lang="en-US" sz="2000" b="1" dirty="0"/>
              <a:t>r&lt;1</a:t>
            </a:r>
            <a:r>
              <a:rPr lang="ar-SY" sz="2000" b="1" dirty="0"/>
              <a:t> يكون العدد </a:t>
            </a:r>
            <a:r>
              <a:rPr lang="ar-SY" sz="2000" b="1" dirty="0">
                <a:solidFill>
                  <a:srgbClr val="FF0000"/>
                </a:solidFill>
              </a:rPr>
              <a:t>متزايد أسياً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14:cNvPr>
              <p14:cNvContentPartPr/>
              <p14:nvPr/>
            </p14:nvContentPartPr>
            <p14:xfrm>
              <a:off x="5465584" y="2655472"/>
              <a:ext cx="1676836" cy="55822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473C4F-916F-4FE7-B2DB-7B2B902F1A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6584" y="2646834"/>
                <a:ext cx="1694476" cy="575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/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ar-SY" sz="2000" b="1" dirty="0"/>
                  <a:t>مجموع اشارتين </a:t>
                </a:r>
                <a:r>
                  <a:rPr lang="ar-SY" sz="2000" b="1" dirty="0" err="1"/>
                  <a:t>جيبيتين</a:t>
                </a:r>
                <a:r>
                  <a:rPr lang="ar-SY" sz="2000" b="1" dirty="0"/>
                  <a:t> بتردد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ar-SY" sz="2000" b="1" dirty="0"/>
                  <a:t> حسب أويلر.. 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03F48DB-398A-48DB-A07E-6031A6E13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714" y="2494831"/>
                <a:ext cx="4099657" cy="707886"/>
              </a:xfrm>
              <a:prstGeom prst="rect">
                <a:avLst/>
              </a:prstGeom>
              <a:blipFill>
                <a:blip r:embed="rId5"/>
                <a:stretch>
                  <a:fillRect t="-62931" r="-1488" b="-6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/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D1D3B3-C32E-4BB8-848B-2FB6D33BD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944" y="3177418"/>
                <a:ext cx="3103157" cy="378245"/>
              </a:xfrm>
              <a:prstGeom prst="rect">
                <a:avLst/>
              </a:prstGeom>
              <a:blipFill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A9F92E2-CDB4-45F5-BC38-463A3285A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355" y="3783175"/>
            <a:ext cx="2313131" cy="1330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F7346D-F5FA-46DF-95A0-3EBCC5911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9225" y="3792164"/>
            <a:ext cx="2273478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/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C1530B-0087-4290-A4D3-4D8D56585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638" y="5164591"/>
                <a:ext cx="122129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/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AB4036-E31E-42F8-BDF5-0C1B5D03F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420" y="5164591"/>
                <a:ext cx="10522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8F57104-0AA1-422C-A0FE-D7642207B2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272" y="3698881"/>
            <a:ext cx="2143246" cy="1414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/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DCDA06-7EA9-4D74-A158-E0E13DBD6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581" y="5106552"/>
                <a:ext cx="1513683" cy="3742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ADB1E88-500C-4524-B086-A4EDBC62FB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8573" y="5293687"/>
            <a:ext cx="2271316" cy="1389803"/>
          </a:xfrm>
          <a:prstGeom prst="rect">
            <a:avLst/>
          </a:prstGeom>
        </p:spPr>
      </p:pic>
      <p:sp>
        <p:nvSpPr>
          <p:cNvPr id="88" name="مربع نص 49">
            <a:extLst>
              <a:ext uri="{FF2B5EF4-FFF2-40B4-BE49-F238E27FC236}">
                <a16:creationId xmlns:a16="http://schemas.microsoft.com/office/drawing/2014/main" id="{FB0BE4E8-095B-4385-A8ED-EF38A89543A3}"/>
              </a:ext>
            </a:extLst>
          </p:cNvPr>
          <p:cNvSpPr txBox="1"/>
          <p:nvPr/>
        </p:nvSpPr>
        <p:spPr>
          <a:xfrm>
            <a:off x="4901978" y="4168234"/>
            <a:ext cx="457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36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B265A-41A9-4B90-AA6F-413B81A6A411}"/>
              </a:ext>
            </a:extLst>
          </p:cNvPr>
          <p:cNvCxnSpPr/>
          <p:nvPr/>
        </p:nvCxnSpPr>
        <p:spPr>
          <a:xfrm>
            <a:off x="5137079" y="4977829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/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83A654-A8FB-47EB-9C95-FFE5400E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5882324"/>
                <a:ext cx="59997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2" grpId="0"/>
      <p:bldP spid="87" grpId="0"/>
      <p:bldP spid="17" grpId="0"/>
      <p:bldP spid="21" grpId="0"/>
      <p:bldP spid="22" grpId="0"/>
      <p:bldP spid="24" grpId="0"/>
      <p:bldP spid="88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626724" y="1025595"/>
            <a:ext cx="11080758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لماذا نحتاج تحويل </a:t>
            </a:r>
            <a:r>
              <a:rPr lang="en-US" sz="2400" b="1" dirty="0"/>
              <a:t>Z</a:t>
            </a:r>
            <a:r>
              <a:rPr lang="ar-SY" sz="2400" b="1" dirty="0"/>
              <a:t>؟</a:t>
            </a:r>
          </a:p>
          <a:p>
            <a:pPr marL="914400" lvl="1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/>
              <a:t>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إلى </a:t>
            </a:r>
            <a:r>
              <a:rPr lang="ar-SY" sz="2400" b="1" dirty="0">
                <a:solidFill>
                  <a:srgbClr val="FF0000"/>
                </a:solidFill>
              </a:rPr>
              <a:t>معادلة جبرية </a:t>
            </a:r>
            <a:r>
              <a:rPr lang="ar-SY" sz="2400" b="1" dirty="0"/>
              <a:t>بالنسبة ل </a:t>
            </a:r>
            <a:r>
              <a:rPr lang="en-US" sz="2400" b="1" dirty="0"/>
              <a:t>Z</a:t>
            </a:r>
            <a:r>
              <a:rPr lang="ar-SY" sz="2400" b="1" dirty="0"/>
              <a:t> (إذا كان النظام </a:t>
            </a:r>
            <a:r>
              <a:rPr lang="en-US" sz="2400" b="1" dirty="0"/>
              <a:t>LTI</a:t>
            </a:r>
            <a:r>
              <a:rPr lang="ar-SY" sz="2400" b="1" dirty="0"/>
              <a:t>) بالتالي تصبح سهلة الحل</a:t>
            </a:r>
            <a:r>
              <a:rPr lang="en-US" sz="2400" b="1" dirty="0"/>
              <a:t>: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نحول المعادلة </a:t>
            </a:r>
            <a:r>
              <a:rPr lang="ar-SY" sz="2400" b="1" dirty="0" err="1"/>
              <a:t>الفرقية</a:t>
            </a:r>
            <a:r>
              <a:rPr lang="ar-SY" sz="2400" b="1" dirty="0"/>
              <a:t> من المجال الزمني المتقطع </a:t>
            </a:r>
            <a:r>
              <a:rPr lang="en-US" sz="2400" b="1" i="1" dirty="0"/>
              <a:t>k</a:t>
            </a:r>
            <a:r>
              <a:rPr lang="ar-SY" sz="2400" b="1" dirty="0"/>
              <a:t> إلى مجال </a:t>
            </a:r>
            <a:r>
              <a:rPr lang="en-US" sz="2400" b="1" dirty="0"/>
              <a:t>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نحل المعادلة الجبرية بالنسبة ل </a:t>
            </a:r>
            <a:r>
              <a:rPr lang="en-US" sz="2400" b="1" dirty="0"/>
              <a:t> Z</a:t>
            </a:r>
            <a:endParaRPr lang="ar-SY" sz="2400" b="1" dirty="0"/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باستخدام تحويل </a:t>
            </a:r>
            <a:r>
              <a:rPr lang="en-US" sz="2400" b="1" dirty="0"/>
              <a:t>Z</a:t>
            </a:r>
            <a:r>
              <a:rPr lang="ar-SY" sz="2400" b="1" dirty="0"/>
              <a:t> العكسي نحول النتيجة من المجال </a:t>
            </a:r>
            <a:r>
              <a:rPr lang="en-US" sz="2400" b="1" dirty="0"/>
              <a:t>Z</a:t>
            </a:r>
            <a:r>
              <a:rPr lang="ar-SY" sz="2400" b="1" dirty="0"/>
              <a:t> إلى المجال الزمني المتقطع </a:t>
            </a:r>
            <a:r>
              <a:rPr lang="en-US" sz="2400" b="1" i="1" dirty="0"/>
              <a:t>k</a:t>
            </a:r>
            <a:endParaRPr lang="ar-SY" sz="2400" b="1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Y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مثال: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/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F13C48-AA67-48F8-88EB-2C27B00BE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14" y="4321764"/>
                <a:ext cx="4051815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/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2D0A6A-EB0D-474B-A8A5-DA5F6CEC1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258" y="5165552"/>
                <a:ext cx="2792688" cy="651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412C85C0-409C-4239-8E46-C44070B729F3}"/>
              </a:ext>
            </a:extLst>
          </p:cNvPr>
          <p:cNvSpPr/>
          <p:nvPr/>
        </p:nvSpPr>
        <p:spPr>
          <a:xfrm>
            <a:off x="3998843" y="4834399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/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2FB1A1-6BD8-4145-B2B7-8695FDA49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07" y="6137075"/>
                <a:ext cx="1953292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A1B6F7A4-FE0A-4BAC-823D-58A1792F7059}"/>
              </a:ext>
            </a:extLst>
          </p:cNvPr>
          <p:cNvSpPr/>
          <p:nvPr/>
        </p:nvSpPr>
        <p:spPr>
          <a:xfrm>
            <a:off x="3998842" y="5692726"/>
            <a:ext cx="426377" cy="61093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9" grpId="0"/>
      <p:bldP spid="29" grpId="0"/>
      <p:bldP spid="3" grpId="0" animBg="1"/>
      <p:bldP spid="30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نبضة ديراك (النبضة الواحدية)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12605-B9E2-48E2-AF04-A6718B84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9" y="1974190"/>
            <a:ext cx="4376905" cy="2448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34" y="4423025"/>
                <a:ext cx="16421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/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CD7AF9-6001-47CC-B716-8CA996428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527" y="2797277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8CD1939-056F-42E7-B2EA-EECCB26B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الواحدي (القفزة الواحدية)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630452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A4513F-EED2-423A-A0F6-35AFC764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8" y="1941869"/>
            <a:ext cx="4403844" cy="2187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41850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6ECFA0C-6EAF-4D24-B463-F2C67F92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تحويلات </a:t>
            </a:r>
            <a:r>
              <a:rPr lang="en-US" sz="2400" b="1" dirty="0"/>
              <a:t>Z</a:t>
            </a:r>
            <a:r>
              <a:rPr lang="ar-SY" sz="2400" b="1" dirty="0"/>
              <a:t> لبعض التوابع الشهيرة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التابع الأسي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/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F12C70-2528-418C-8996-3EFC4CAC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87" y="4239854"/>
                <a:ext cx="581236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/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0053A3-96A8-40F0-91ED-32C3B20C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70" y="2607944"/>
                <a:ext cx="3339632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B192C1-DDF9-4000-A28E-840607E8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27" y="1523892"/>
            <a:ext cx="4330835" cy="2154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8B4F9B-3AB7-4900-82BB-6C6BFDA1EEED}"/>
              </a:ext>
            </a:extLst>
          </p:cNvPr>
          <p:cNvSpPr/>
          <p:nvPr/>
        </p:nvSpPr>
        <p:spPr>
          <a:xfrm>
            <a:off x="2634445" y="5595281"/>
            <a:ext cx="6923109" cy="6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Y" sz="2800" b="1" dirty="0">
                <a:hlinkClick r:id="rId5"/>
              </a:rPr>
              <a:t>مرجع</a:t>
            </a:r>
            <a:r>
              <a:rPr lang="ar-SY" sz="2800" b="1" dirty="0"/>
              <a:t> مفيد لجداول وخواص تحويلي لابلاس و</a:t>
            </a:r>
            <a:r>
              <a:rPr lang="en-US" sz="2800" b="1" dirty="0"/>
              <a:t>Z</a:t>
            </a:r>
            <a:endParaRPr lang="ar-SY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73CEE8-E42E-4898-9106-EB58AA53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915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تحويلات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الشهيرة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2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الخطية </a:t>
            </a:r>
            <a:r>
              <a:rPr lang="en-US" sz="2400" b="1" dirty="0"/>
              <a:t>Linearity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54" y="1736079"/>
                <a:ext cx="623209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622571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التأخير الزمني </a:t>
            </a:r>
            <a:r>
              <a:rPr lang="en-US" sz="2400" b="1" dirty="0"/>
              <a:t>Time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3299204"/>
                <a:ext cx="384079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F25E773-903A-4894-89A2-3B53BCF3C4BF}"/>
              </a:ext>
            </a:extLst>
          </p:cNvPr>
          <p:cNvSpPr/>
          <p:nvPr/>
        </p:nvSpPr>
        <p:spPr>
          <a:xfrm>
            <a:off x="929812" y="4163486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الازاحة الزمنية </a:t>
            </a:r>
            <a:r>
              <a:rPr lang="en-US" sz="2400" b="1" dirty="0"/>
              <a:t>Time advance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/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597DAF-86CC-434D-9192-DDB790D65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06" y="4949589"/>
                <a:ext cx="47339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/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−…−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428A24-40A2-49E0-A9CA-5DF8DC47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02" y="5751089"/>
                <a:ext cx="967668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4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  <p:bldP spid="10" grpId="0" uiExpand="1" build="p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السببية التالية باستخدام خاصية الازاحة الزمنية: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42" y="1815892"/>
                <a:ext cx="2809808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SY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855962" cy="46820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/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ونعرف التابع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SY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24749B-0739-40B0-8738-4E991E5F1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400" y="3720109"/>
                <a:ext cx="6645936" cy="593752"/>
              </a:xfrm>
              <a:prstGeom prst="rect">
                <a:avLst/>
              </a:prstGeom>
              <a:blipFill>
                <a:blip r:embed="rId4"/>
                <a:stretch>
                  <a:fillRect r="-146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باستخدام خاصية الازاحة الزمنية</a:t>
                </a:r>
                <a:r>
                  <a:rPr lang="en-US" sz="2400" b="1" dirty="0"/>
                  <a:t>      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107" y="4422473"/>
                <a:ext cx="8964544" cy="586571"/>
              </a:xfrm>
              <a:prstGeom prst="rect">
                <a:avLst/>
              </a:prstGeom>
              <a:blipFill>
                <a:blip r:embed="rId5"/>
                <a:stretch>
                  <a:fillRect r="-1020" b="-2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57" y="5375805"/>
                <a:ext cx="4765022" cy="782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/>
      <p:bldP spid="17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1025595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الجداء مع عدد أسي </a:t>
            </a:r>
            <a:r>
              <a:rPr lang="en-US" sz="2400" b="1" dirty="0"/>
              <a:t>Multiplication by exponential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/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B3E86-68D3-4AD3-823A-2EE3CBF1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25" y="1821935"/>
                <a:ext cx="3415550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B1B1276-5E07-4FC1-B967-EA554B38223D}"/>
              </a:ext>
            </a:extLst>
          </p:cNvPr>
          <p:cNvSpPr/>
          <p:nvPr/>
        </p:nvSpPr>
        <p:spPr>
          <a:xfrm>
            <a:off x="929812" y="2777113"/>
            <a:ext cx="10777670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الاشتقاق المركب </a:t>
            </a:r>
            <a:r>
              <a:rPr lang="en-US" sz="2400" b="1" dirty="0"/>
              <a:t>Complex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/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00C524-EBD0-4AD7-BADB-FAAD1A478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126" y="3556781"/>
                <a:ext cx="4741747" cy="1110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6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7" grpId="0" animBg="1"/>
      <p:bldP spid="8" grpId="0" uiExpand="1" build="p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للسلسلة الأسية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4449744" cy="46820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5270930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809517"/>
              </a:xfrm>
              <a:prstGeom prst="rect">
                <a:avLst/>
              </a:prstGeom>
              <a:blipFill>
                <a:blip r:embed="rId4"/>
                <a:stretch>
                  <a:fillRect r="-932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72" y="5009379"/>
                <a:ext cx="5178534" cy="763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/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3814AF-70B4-4C5D-AA62-A62A43710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95" y="692583"/>
                <a:ext cx="3415550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0C516-57C2-48F0-8499-C53C7A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846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خصائص 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7">
            <a:extLst>
              <a:ext uri="{FF2B5EF4-FFF2-40B4-BE49-F238E27FC236}">
                <a16:creationId xmlns:a16="http://schemas.microsoft.com/office/drawing/2014/main" id="{913F4900-57AB-4BB7-BAE9-8405C80C189A}"/>
              </a:ext>
            </a:extLst>
          </p:cNvPr>
          <p:cNvSpPr txBox="1"/>
          <p:nvPr/>
        </p:nvSpPr>
        <p:spPr>
          <a:xfrm>
            <a:off x="3275780" y="1013693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مثال:</a:t>
            </a:r>
            <a:r>
              <a:rPr lang="ar-SY" dirty="0"/>
              <a:t> أوجد تحويل </a:t>
            </a:r>
            <a:r>
              <a:rPr lang="en-US" dirty="0"/>
              <a:t>Z</a:t>
            </a:r>
            <a:r>
              <a:rPr lang="ar-SY" dirty="0"/>
              <a:t> لتابع </a:t>
            </a:r>
            <a:r>
              <a:rPr lang="ar-SY" dirty="0" err="1"/>
              <a:t>الرامب</a:t>
            </a:r>
            <a:r>
              <a:rPr lang="ar-SY" dirty="0"/>
              <a:t> المتقطع: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/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6475A1-AD75-4C1D-9D36-2A7816BE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4" y="1722979"/>
                <a:ext cx="3853684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مربع نص 7">
            <a:extLst>
              <a:ext uri="{FF2B5EF4-FFF2-40B4-BE49-F238E27FC236}">
                <a16:creationId xmlns:a16="http://schemas.microsoft.com/office/drawing/2014/main" id="{DB8E9F9E-7320-49AD-9AEA-80E4A863207E}"/>
              </a:ext>
            </a:extLst>
          </p:cNvPr>
          <p:cNvSpPr txBox="1"/>
          <p:nvPr/>
        </p:nvSpPr>
        <p:spPr>
          <a:xfrm>
            <a:off x="3275780" y="2479592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الحل:</a:t>
            </a:r>
            <a:r>
              <a:rPr lang="ar-SY" dirty="0"/>
              <a:t> نعيد كتابة السلسة بالشكل التالي: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/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588018-41E6-4867-9D53-79C94151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74" y="3143292"/>
                <a:ext cx="4379019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/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SY" sz="2400" b="1" dirty="0"/>
                  <a:t>بتطبيق 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واستخدام تحويل القفزة الواحدية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1CA254-1F7E-4312-97E8-5FE2271A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69" y="3880313"/>
                <a:ext cx="10465411" cy="766044"/>
              </a:xfrm>
              <a:prstGeom prst="rect">
                <a:avLst/>
              </a:prstGeom>
              <a:blipFill>
                <a:blip r:embed="rId4"/>
                <a:stretch>
                  <a:fillRect r="-9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/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FD35B-5907-4FA2-9FF6-DA12F58F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305" y="4985826"/>
                <a:ext cx="7828682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/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E7B886-5A90-4D1F-97A2-AFAC9C597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2" y="422035"/>
                <a:ext cx="4090415" cy="965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0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3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7456-078C-4F14-8271-9856244F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155" y="815459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ar-SY" sz="2400" b="1" dirty="0"/>
              <a:t>هل شاهدت حركة القرص الصلب </a:t>
            </a:r>
            <a:r>
              <a:rPr lang="en-US" sz="2400" b="1" dirty="0"/>
              <a:t>hard drive</a:t>
            </a:r>
            <a:r>
              <a:rPr lang="ar-SY" sz="2400" b="1" dirty="0"/>
              <a:t> من قبل؟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mputer_hard-drive">
            <a:hlinkClick r:id="" action="ppaction://media"/>
            <a:extLst>
              <a:ext uri="{FF2B5EF4-FFF2-40B4-BE49-F238E27FC236}">
                <a16:creationId xmlns:a16="http://schemas.microsoft.com/office/drawing/2014/main" id="{3276A165-D701-4B8B-843C-5126CA216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5017" y="1396526"/>
            <a:ext cx="7281966" cy="54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2838-7B93-4CD0-BC2A-B4FB11C3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8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Evaluation of </a:t>
            </a:r>
            <a:r>
              <a:rPr lang="en-US" b="1" dirty="0"/>
              <a:t>Boston Dynamics </a:t>
            </a:r>
            <a:r>
              <a:rPr lang="en-US" dirty="0"/>
              <a:t>Robots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https://www.youtube.com/watch?v=KEMt58ePNDs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EC830B-06B8-440B-B048-31E7B50D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استراحة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B8A-65BA-4574-B3F9-AFC087A9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11" y="3216164"/>
            <a:ext cx="7572777" cy="3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6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884736" y="1704065"/>
            <a:ext cx="1077767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هناك طريقتان لتحويل </a:t>
            </a:r>
            <a:r>
              <a:rPr lang="en-US" sz="2400" b="1" dirty="0"/>
              <a:t>Z</a:t>
            </a:r>
            <a:r>
              <a:rPr lang="ar-SY" sz="2400" b="1" dirty="0"/>
              <a:t> العكسي: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التقسيم المباشر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ar-SY" sz="2400" b="1" dirty="0"/>
              <a:t>طريقة التفريق إلى عناصر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بسيطة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عقدية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</a:t>
            </a:r>
          </a:p>
          <a:p>
            <a:pPr marL="1371600" lvl="2" indent="-457200" algn="r" rtl="1">
              <a:lnSpc>
                <a:spcPct val="150000"/>
              </a:lnSpc>
              <a:buFont typeface="+mj-lt"/>
              <a:buAutoNum type="alphaLcPeriod"/>
            </a:pPr>
            <a:r>
              <a:rPr lang="ar-SY" sz="2400" b="1" dirty="0"/>
              <a:t>حالة جذور متكررة مساوية للصفر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/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E043D7-0529-4847-8D17-5F19B1E40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882" y="1045617"/>
                <a:ext cx="234623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E114E8-28DF-42A2-9ADD-00809D13F07C}"/>
              </a:ext>
            </a:extLst>
          </p:cNvPr>
          <p:cNvCxnSpPr>
            <a:cxnSpLocks/>
          </p:cNvCxnSpPr>
          <p:nvPr/>
        </p:nvCxnSpPr>
        <p:spPr>
          <a:xfrm flipH="1" flipV="1">
            <a:off x="6648508" y="2459134"/>
            <a:ext cx="1241220" cy="1273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9F4FD42-A198-45A2-A1CC-22751ADB72EB}"/>
              </a:ext>
            </a:extLst>
          </p:cNvPr>
          <p:cNvSpPr/>
          <p:nvPr/>
        </p:nvSpPr>
        <p:spPr>
          <a:xfrm>
            <a:off x="1860331" y="2228301"/>
            <a:ext cx="5612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سهلة .. لا تحصل بالضرورة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B78DA-1073-466B-9867-10A08D74E4E2}"/>
              </a:ext>
            </a:extLst>
          </p:cNvPr>
          <p:cNvSpPr/>
          <p:nvPr/>
        </p:nvSpPr>
        <p:spPr>
          <a:xfrm>
            <a:off x="2474619" y="3214202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>
                <a:solidFill>
                  <a:srgbClr val="FF0000"/>
                </a:solidFill>
              </a:rPr>
              <a:t>أكثر تعقيداً .. تحصل على صيغة مغلقة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ABDD2-6B20-472F-8A0B-D715BBEDC0DA}"/>
              </a:ext>
            </a:extLst>
          </p:cNvPr>
          <p:cNvCxnSpPr>
            <a:cxnSpLocks/>
          </p:cNvCxnSpPr>
          <p:nvPr/>
        </p:nvCxnSpPr>
        <p:spPr>
          <a:xfrm flipH="1">
            <a:off x="6548908" y="3214202"/>
            <a:ext cx="555208" cy="144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8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5" grpId="0"/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التقسيم المباشر: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نقسم البسط على المقام فنحصل على سلسلة ذات قوى متناقصة وتكون أمثال هذه السلسلة هي قيم الإشارة المتقطعة.</a:t>
            </a:r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ABC401E5-B3BE-4F3F-B076-44F13C2EA70A}"/>
              </a:ext>
            </a:extLst>
          </p:cNvPr>
          <p:cNvSpPr txBox="1"/>
          <p:nvPr/>
        </p:nvSpPr>
        <p:spPr>
          <a:xfrm>
            <a:off x="719138" y="3021252"/>
            <a:ext cx="107355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للإشارات التالية باستخدام طريقة التقسيم المباشر وبين فيما إذا كانت الاشارات منتهية أو غير منتهية.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/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كائن 25">
                <a:extLst>
                  <a:ext uri="{FF2B5EF4-FFF2-40B4-BE49-F238E27FC236}">
                    <a16:creationId xmlns:a16="http://schemas.microsoft.com/office/drawing/2014/main" id="{8C19AD4A-F5B1-4D04-B287-BE6B2390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8822" y="4071594"/>
                <a:ext cx="3219450" cy="927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/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كائن 26">
                <a:extLst>
                  <a:ext uri="{FF2B5EF4-FFF2-40B4-BE49-F238E27FC236}">
                    <a16:creationId xmlns:a16="http://schemas.microsoft.com/office/drawing/2014/main" id="{53DFD015-2A6A-4A8C-A962-1F8511D10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815" y="5430866"/>
                <a:ext cx="4589463" cy="927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/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E898E0A2-1894-4E1B-91A3-1EEA4366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0156" y="4246273"/>
                <a:ext cx="4240368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2560CB-89E9-40AE-ACBA-9437B915B86F}"/>
              </a:ext>
            </a:extLst>
          </p:cNvPr>
          <p:cNvCxnSpPr>
            <a:cxnSpLocks/>
          </p:cNvCxnSpPr>
          <p:nvPr/>
        </p:nvCxnSpPr>
        <p:spPr>
          <a:xfrm>
            <a:off x="4282226" y="4535198"/>
            <a:ext cx="1632187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1F8018-DE5E-4CDF-BC73-9991A6DDC531}"/>
              </a:ext>
            </a:extLst>
          </p:cNvPr>
          <p:cNvCxnSpPr>
            <a:cxnSpLocks/>
          </p:cNvCxnSpPr>
          <p:nvPr/>
        </p:nvCxnSpPr>
        <p:spPr>
          <a:xfrm>
            <a:off x="4919730" y="5829525"/>
            <a:ext cx="1448873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/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8FD1C201-0CA5-4AC3-A4FC-E960FBC6A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7749" y="5540600"/>
                <a:ext cx="3679065" cy="577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9403345-9FD3-4BE9-85C9-0DB7C5E81D5D}"/>
              </a:ext>
            </a:extLst>
          </p:cNvPr>
          <p:cNvSpPr/>
          <p:nvPr/>
        </p:nvSpPr>
        <p:spPr>
          <a:xfrm>
            <a:off x="5144232" y="5249871"/>
            <a:ext cx="830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منتهية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E9AFFC-43C6-44A0-957A-FCB22E760EC6}"/>
              </a:ext>
            </a:extLst>
          </p:cNvPr>
          <p:cNvSpPr/>
          <p:nvPr/>
        </p:nvSpPr>
        <p:spPr>
          <a:xfrm>
            <a:off x="4448942" y="4014406"/>
            <a:ext cx="1298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b="1" dirty="0"/>
              <a:t>غير منتهية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76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1" grpId="0"/>
      <p:bldP spid="12" grpId="0"/>
      <p:bldP spid="13" grpId="0"/>
      <p:bldP spid="14" grpId="0" animBg="1"/>
      <p:bldP spid="23" grpId="0" animBg="1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نفرق كثير الحدود ونميز عدة حالات لجذور المقام: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/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03BC88-32BF-4652-984B-CBF4D97E2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8844" y="2285764"/>
                <a:ext cx="5291138" cy="951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/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B5A69F63-F322-4F95-968D-A9147DE3C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1080" y="3735168"/>
                <a:ext cx="7586663" cy="1092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032109" y="2948566"/>
            <a:ext cx="259398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1. حالة الجذور البسيطة</a:t>
            </a:r>
          </a:p>
        </p:txBody>
      </p:sp>
      <p:sp>
        <p:nvSpPr>
          <p:cNvPr id="20" name="مربع نص 8">
            <a:extLst>
              <a:ext uri="{FF2B5EF4-FFF2-40B4-BE49-F238E27FC236}">
                <a16:creationId xmlns:a16="http://schemas.microsoft.com/office/drawing/2014/main" id="{7FB51A8D-AD0E-46CA-9464-F0C60B4061FB}"/>
              </a:ext>
            </a:extLst>
          </p:cNvPr>
          <p:cNvSpPr txBox="1"/>
          <p:nvPr/>
        </p:nvSpPr>
        <p:spPr>
          <a:xfrm>
            <a:off x="6981290" y="4710199"/>
            <a:ext cx="3886122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حيث : </a:t>
            </a:r>
            <a:r>
              <a:rPr lang="en-US" sz="2000" i="1" dirty="0"/>
              <a:t>p</a:t>
            </a:r>
            <a:r>
              <a:rPr lang="en-US" sz="2000" i="1" baseline="-25000" dirty="0"/>
              <a:t>1</a:t>
            </a:r>
            <a:r>
              <a:rPr lang="en-US" sz="2000" dirty="0"/>
              <a:t> , </a:t>
            </a:r>
            <a:r>
              <a:rPr lang="en-US" sz="2000" i="1" dirty="0"/>
              <a:t>p</a:t>
            </a:r>
            <a:r>
              <a:rPr lang="en-US" sz="2000" i="1" baseline="-25000" dirty="0"/>
              <a:t>2</a:t>
            </a:r>
            <a:r>
              <a:rPr lang="en-US" sz="2000" dirty="0"/>
              <a:t> , … , 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n</a:t>
            </a:r>
            <a:r>
              <a:rPr lang="ar-SY" sz="2000" dirty="0"/>
              <a:t> تسمى جذور المقام.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5016899"/>
                <a:ext cx="1625600" cy="60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5728085"/>
                <a:ext cx="2984969" cy="951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x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+...+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3684" y="5777154"/>
                <a:ext cx="5821915" cy="468205"/>
              </a:xfrm>
              <a:prstGeom prst="rect">
                <a:avLst/>
              </a:prstGeom>
              <a:blipFill>
                <a:blip r:embed="rId6"/>
                <a:stretch>
                  <a:fillRect l="-1566" t="-7500" b="-25000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9478750" y="5702609"/>
            <a:ext cx="1344311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عندها يكون:</a:t>
            </a:r>
          </a:p>
        </p:txBody>
      </p:sp>
    </p:spTree>
    <p:extLst>
      <p:ext uri="{BB962C8B-B14F-4D97-AF65-F5344CB8AC3E}">
        <p14:creationId xmlns:p14="http://schemas.microsoft.com/office/powerpoint/2010/main" val="334853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15" grpId="0"/>
      <p:bldP spid="16" grpId="0"/>
      <p:bldP spid="7" grpId="0"/>
      <p:bldP spid="20" grpId="0"/>
      <p:bldP spid="22" grpId="0"/>
      <p:bldP spid="24" grpId="0"/>
      <p:bldP spid="25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032109" y="765611"/>
            <a:ext cx="259398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1. حالة الجذور البسيطة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437732" y="2819400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7732" y="2819400"/>
                <a:ext cx="1625600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6175271" y="2697152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5271" y="2697152"/>
                <a:ext cx="2984969" cy="95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70BB47-7FEC-4AA8-B709-DA049E936566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3250532" y="1963043"/>
            <a:ext cx="1213589" cy="85635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مربع نص 12">
            <a:extLst>
              <a:ext uri="{FF2B5EF4-FFF2-40B4-BE49-F238E27FC236}">
                <a16:creationId xmlns:a16="http://schemas.microsoft.com/office/drawing/2014/main" id="{1437CCF9-CE13-44F0-8C59-D852B62B7356}"/>
              </a:ext>
            </a:extLst>
          </p:cNvPr>
          <p:cNvSpPr txBox="1"/>
          <p:nvPr/>
        </p:nvSpPr>
        <p:spPr>
          <a:xfrm>
            <a:off x="2167134" y="3675757"/>
            <a:ext cx="2040658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algn="ctr"/>
            <a:r>
              <a:rPr lang="ar-SY" sz="2000" dirty="0"/>
              <a:t>نعوض 0 في تحويل </a:t>
            </a:r>
            <a:r>
              <a:rPr lang="en-US" sz="2000" dirty="0"/>
              <a:t>Z</a:t>
            </a:r>
            <a:endParaRPr lang="ar-SY" sz="2000" dirty="0"/>
          </a:p>
        </p:txBody>
      </p:sp>
      <p:sp>
        <p:nvSpPr>
          <p:cNvPr id="17" name="مربع نص 12">
            <a:extLst>
              <a:ext uri="{FF2B5EF4-FFF2-40B4-BE49-F238E27FC236}">
                <a16:creationId xmlns:a16="http://schemas.microsoft.com/office/drawing/2014/main" id="{549B20AA-0ECE-4D9E-ABDB-951AE980DE2E}"/>
              </a:ext>
            </a:extLst>
          </p:cNvPr>
          <p:cNvSpPr txBox="1"/>
          <p:nvPr/>
        </p:nvSpPr>
        <p:spPr>
          <a:xfrm>
            <a:off x="5106256" y="3600064"/>
            <a:ext cx="4541177" cy="1420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marL="457200" indent="-457200">
              <a:buFont typeface="+mj-lt"/>
              <a:buAutoNum type="arabicPeriod"/>
            </a:pPr>
            <a:r>
              <a:rPr lang="ar-SY" sz="2000" dirty="0"/>
              <a:t>نحول المقام إلى جداء أقواس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000" dirty="0"/>
              <a:t>نحذف الحد المتعلق بالجذر المطلوب ونضيف </a:t>
            </a:r>
            <a:r>
              <a:rPr lang="en-US" sz="2000" dirty="0"/>
              <a:t>z</a:t>
            </a:r>
            <a:endParaRPr lang="ar-SY" sz="2000" dirty="0"/>
          </a:p>
          <a:p>
            <a:pPr marL="457200" indent="-457200">
              <a:buFont typeface="+mj-lt"/>
              <a:buAutoNum type="arabicPeriod"/>
            </a:pPr>
            <a:r>
              <a:rPr lang="ar-SY" sz="2000" dirty="0"/>
              <a:t>نعوض قيمة الجذر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8E4D4E-EC94-45C9-9152-3B472FA972D9}"/>
              </a:ext>
            </a:extLst>
          </p:cNvPr>
          <p:cNvCxnSpPr>
            <a:cxnSpLocks/>
          </p:cNvCxnSpPr>
          <p:nvPr/>
        </p:nvCxnSpPr>
        <p:spPr>
          <a:xfrm flipH="1">
            <a:off x="6411074" y="1963042"/>
            <a:ext cx="434667" cy="81851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8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032109" y="765611"/>
            <a:ext cx="259398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1. حالة الجذور البسيطة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/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C489A6B0-181C-49FD-82A7-8741B2E4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51" y="225991"/>
                <a:ext cx="1625600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3" y="937177"/>
                <a:ext cx="2984969" cy="95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/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CAADD152-0A59-48F0-9273-E9BB1FA9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411216"/>
                <a:ext cx="5976829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28226" y="2418952"/>
            <a:ext cx="1073554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/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كائن 7">
                <a:extLst>
                  <a:ext uri="{FF2B5EF4-FFF2-40B4-BE49-F238E27FC236}">
                    <a16:creationId xmlns:a16="http://schemas.microsoft.com/office/drawing/2014/main" id="{4547EA7D-185C-46C0-B619-5E20033E7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8796" y="2274459"/>
                <a:ext cx="3074406" cy="9272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/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كائن 9">
                <a:extLst>
                  <a:ext uri="{FF2B5EF4-FFF2-40B4-BE49-F238E27FC236}">
                    <a16:creationId xmlns:a16="http://schemas.microsoft.com/office/drawing/2014/main" id="{9D9E5A70-6170-4F3D-BE07-42044C59C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9195" y="5764865"/>
                <a:ext cx="3799502" cy="791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/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ar-SY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كائن 7">
                <a:extLst>
                  <a:ext uri="{FF2B5EF4-FFF2-40B4-BE49-F238E27FC236}">
                    <a16:creationId xmlns:a16="http://schemas.microsoft.com/office/drawing/2014/main" id="{BE51A5F4-A151-401D-9F48-3CA26CE5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779" y="4500789"/>
                <a:ext cx="11436440" cy="1056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/>
              <p:nvPr/>
            </p:nvSpPr>
            <p:spPr>
              <a:xfrm>
                <a:off x="3496945" y="3325180"/>
                <a:ext cx="5575885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945" y="3325180"/>
                <a:ext cx="5575885" cy="8517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6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 animBg="1"/>
      <p:bldP spid="23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7650824" y="963529"/>
            <a:ext cx="4056657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1607796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8606118" y="2784863"/>
                <a:ext cx="2627054" cy="504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acc>
                      <m:accPr>
                        <m:chr m:val="̄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ar-SY" sz="2000" dirty="0"/>
                  <a:t> جذور المقام.</a:t>
                </a:r>
              </a:p>
            </p:txBody>
          </p:sp>
        </mc:Choice>
        <mc:Fallback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118" y="2784863"/>
                <a:ext cx="2627054" cy="504305"/>
              </a:xfrm>
              <a:prstGeom prst="rect">
                <a:avLst/>
              </a:prstGeom>
              <a:blipFill>
                <a:blip r:embed="rId2"/>
                <a:stretch>
                  <a:fillRect r="-2320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/>
              <p:nvPr/>
            </p:nvSpPr>
            <p:spPr bwMode="auto">
              <a:xfrm>
                <a:off x="1519010" y="3169442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53A515EB-ADD9-4575-94FF-EBB828A0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9010" y="3169442"/>
                <a:ext cx="2984969" cy="95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02EEAC-0C0F-40C3-9C5D-7A122D2A64BC}"/>
              </a:ext>
            </a:extLst>
          </p:cNvPr>
          <p:cNvSpPr/>
          <p:nvPr/>
        </p:nvSpPr>
        <p:spPr>
          <a:xfrm>
            <a:off x="4983433" y="2301328"/>
            <a:ext cx="6535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العقدية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DBB2EA3E-BEA4-43BF-AAEF-F9A0306CCD12}"/>
                  </a:ext>
                </a:extLst>
              </p:cNvPr>
              <p:cNvSpPr txBox="1"/>
              <p:nvPr/>
            </p:nvSpPr>
            <p:spPr bwMode="auto">
              <a:xfrm>
                <a:off x="52203" y="2062654"/>
                <a:ext cx="5322887" cy="10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̄"/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DBB2EA3E-BEA4-43BF-AAEF-F9A0306CC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3" y="2062654"/>
                <a:ext cx="5322887" cy="1092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5F0192D3-4C74-48A7-AEC2-25EBD5D04DD3}"/>
                  </a:ext>
                </a:extLst>
              </p:cNvPr>
              <p:cNvSpPr txBox="1"/>
              <p:nvPr/>
            </p:nvSpPr>
            <p:spPr bwMode="auto">
              <a:xfrm>
                <a:off x="4800300" y="3110306"/>
                <a:ext cx="2984969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5F0192D3-4C74-48A7-AEC2-25EBD5D04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300" y="3110306"/>
                <a:ext cx="2984969" cy="951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مربع نص 12">
            <a:extLst>
              <a:ext uri="{FF2B5EF4-FFF2-40B4-BE49-F238E27FC236}">
                <a16:creationId xmlns:a16="http://schemas.microsoft.com/office/drawing/2014/main" id="{A47A1DD1-6BDC-408D-8074-0C4ACE481971}"/>
              </a:ext>
            </a:extLst>
          </p:cNvPr>
          <p:cNvSpPr txBox="1"/>
          <p:nvPr/>
        </p:nvSpPr>
        <p:spPr>
          <a:xfrm>
            <a:off x="0" y="307196"/>
            <a:ext cx="4541177" cy="1420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marL="457200" indent="-457200">
              <a:buFont typeface="+mj-lt"/>
              <a:buAutoNum type="arabicPeriod"/>
            </a:pPr>
            <a:r>
              <a:rPr lang="ar-SY" sz="2000" dirty="0"/>
              <a:t>نحول المقام إلى جداء أقواس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000" dirty="0"/>
              <a:t>نحذف الحد المتعلق بالجذر المطلوب ونضيف </a:t>
            </a:r>
            <a:r>
              <a:rPr lang="en-US" sz="2000" dirty="0"/>
              <a:t>z</a:t>
            </a:r>
            <a:endParaRPr lang="ar-SY" sz="2000" dirty="0"/>
          </a:p>
          <a:p>
            <a:pPr marL="457200" indent="-457200">
              <a:buFont typeface="+mj-lt"/>
              <a:buAutoNum type="arabicPeriod"/>
            </a:pPr>
            <a:r>
              <a:rPr lang="ar-SY" sz="2000" dirty="0"/>
              <a:t>نعوض قيمة الجذر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761C48-D2D5-4AEF-B141-54F5D0B8338A}"/>
                  </a:ext>
                </a:extLst>
              </p14:cNvPr>
              <p14:cNvContentPartPr/>
              <p14:nvPr/>
            </p14:nvContentPartPr>
            <p14:xfrm>
              <a:off x="1018990" y="1636928"/>
              <a:ext cx="1047960" cy="1995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761C48-D2D5-4AEF-B141-54F5D0B833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0350" y="1627928"/>
                <a:ext cx="1065600" cy="20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A9D9A6BB-783E-407D-96F3-16456A509B1F}"/>
                  </a:ext>
                </a:extLst>
              </p:cNvPr>
              <p:cNvSpPr txBox="1"/>
              <p:nvPr/>
            </p:nvSpPr>
            <p:spPr bwMode="auto">
              <a:xfrm>
                <a:off x="3011494" y="4398403"/>
                <a:ext cx="4240213" cy="576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̄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̄"/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A9D9A6BB-783E-407D-96F3-16456A50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1494" y="4398403"/>
                <a:ext cx="4240213" cy="5762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مربع نص 12">
            <a:extLst>
              <a:ext uri="{FF2B5EF4-FFF2-40B4-BE49-F238E27FC236}">
                <a16:creationId xmlns:a16="http://schemas.microsoft.com/office/drawing/2014/main" id="{1E1481EF-9BA6-4F96-BEF1-3D7B40B70245}"/>
              </a:ext>
            </a:extLst>
          </p:cNvPr>
          <p:cNvSpPr txBox="1"/>
          <p:nvPr/>
        </p:nvSpPr>
        <p:spPr>
          <a:xfrm>
            <a:off x="7292884" y="4355933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عندها يكون:</a:t>
            </a:r>
          </a:p>
        </p:txBody>
      </p:sp>
      <p:sp>
        <p:nvSpPr>
          <p:cNvPr id="23" name="مربع نص 17">
            <a:extLst>
              <a:ext uri="{FF2B5EF4-FFF2-40B4-BE49-F238E27FC236}">
                <a16:creationId xmlns:a16="http://schemas.microsoft.com/office/drawing/2014/main" id="{5F65F405-8EDE-4B5B-A6B1-AA8C699C9B55}"/>
              </a:ext>
            </a:extLst>
          </p:cNvPr>
          <p:cNvSpPr txBox="1"/>
          <p:nvPr/>
        </p:nvSpPr>
        <p:spPr>
          <a:xfrm>
            <a:off x="7292884" y="4981298"/>
            <a:ext cx="1905000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نفرض ما</a:t>
            </a:r>
            <a:r>
              <a:rPr lang="en-US" dirty="0"/>
              <a:t> </a:t>
            </a:r>
            <a:r>
              <a:rPr lang="ar-SY" dirty="0"/>
              <a:t>يلي: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BC0A59C1-90C8-4606-AED4-428660E9336D}"/>
                  </a:ext>
                </a:extLst>
              </p:cNvPr>
              <p:cNvSpPr txBox="1"/>
              <p:nvPr/>
            </p:nvSpPr>
            <p:spPr bwMode="auto">
              <a:xfrm>
                <a:off x="2586423" y="5028094"/>
                <a:ext cx="1754187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BC0A59C1-90C8-4606-AED4-428660E93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6423" y="5028094"/>
                <a:ext cx="1754187" cy="511175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4180B679-9ABF-45DD-9016-20BFA4B16EA9}"/>
                  </a:ext>
                </a:extLst>
              </p:cNvPr>
              <p:cNvSpPr txBox="1"/>
              <p:nvPr/>
            </p:nvSpPr>
            <p:spPr bwMode="auto">
              <a:xfrm>
                <a:off x="5346700" y="5044008"/>
                <a:ext cx="1498600" cy="574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4180B679-9ABF-45DD-9016-20BFA4B16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6700" y="5044008"/>
                <a:ext cx="1498600" cy="5746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052FFB2A-B224-4983-B955-59A984B02FF1}"/>
                  </a:ext>
                </a:extLst>
              </p:cNvPr>
              <p:cNvSpPr txBox="1"/>
              <p:nvPr/>
            </p:nvSpPr>
            <p:spPr bwMode="auto">
              <a:xfrm>
                <a:off x="2270588" y="5894471"/>
                <a:ext cx="5683479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/>
                        <m:t>(</m:t>
                      </m:r>
                      <m:r>
                        <a:rPr lang="en-US"/>
                        <m:t>𝑘</m:t>
                      </m:r>
                      <m:r>
                        <a:rPr lang="en-US"/>
                        <m:t>)=...+</m:t>
                      </m:r>
                      <m:sSup>
                        <m:sSupPr>
                          <m:ctrlPr>
                            <a:rPr lang="en-US"/>
                          </m:ctrlPr>
                        </m:sSupPr>
                        <m:e>
                          <m:r>
                            <a:rPr lang="en-US"/>
                            <m:t>𝑟</m:t>
                          </m:r>
                        </m:e>
                        <m:sup>
                          <m:r>
                            <a:rPr lang="en-US"/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/>
                          </m:ctrlPr>
                        </m:dPr>
                        <m:e>
                          <m:r>
                            <a:rPr lang="en-US"/>
                            <m:t>2</m:t>
                          </m:r>
                          <m:r>
                            <a:rPr lang="en-US"/>
                            <m:t>𝑥</m:t>
                          </m:r>
                          <m:func>
                            <m:funcPr>
                              <m:ctrlPr>
                                <a:rPr lang="en-US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</m:fName>
                            <m:e>
                              <m:r>
                                <a:rPr lang="en-US"/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r>
                            <a:rPr lang="en-US"/>
                            <m:t>−</m:t>
                          </m:r>
                          <m:r>
                            <a:rPr lang="en-US"/>
                            <m:t>2</m:t>
                          </m:r>
                          <m:r>
                            <a:rPr lang="en-US"/>
                            <m:t>𝑦</m:t>
                          </m:r>
                          <m:func>
                            <m:funcPr>
                              <m:ctrlPr>
                                <a:rPr lang="en-US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sin</m:t>
                              </m:r>
                            </m:fName>
                            <m:e>
                              <m:r>
                                <a:rPr lang="en-US"/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</m:e>
                      </m:d>
                      <m:r>
                        <a:rPr lang="en-US"/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052FFB2A-B224-4983-B955-59A984B02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0588" y="5894471"/>
                <a:ext cx="5683479" cy="4682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مربع نص 21">
            <a:extLst>
              <a:ext uri="{FF2B5EF4-FFF2-40B4-BE49-F238E27FC236}">
                <a16:creationId xmlns:a16="http://schemas.microsoft.com/office/drawing/2014/main" id="{1CD2B44D-F010-4CDB-8D16-CB8FB324EA6B}"/>
              </a:ext>
            </a:extLst>
          </p:cNvPr>
          <p:cNvSpPr txBox="1"/>
          <p:nvPr/>
        </p:nvSpPr>
        <p:spPr>
          <a:xfrm>
            <a:off x="8092984" y="5809953"/>
            <a:ext cx="19050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فنحصل على:</a:t>
            </a:r>
          </a:p>
        </p:txBody>
      </p:sp>
    </p:spTree>
    <p:extLst>
      <p:ext uri="{BB962C8B-B14F-4D97-AF65-F5344CB8AC3E}">
        <p14:creationId xmlns:p14="http://schemas.microsoft.com/office/powerpoint/2010/main" val="27013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4" grpId="0"/>
      <p:bldP spid="3" grpId="0"/>
      <p:bldP spid="13" grpId="0"/>
      <p:bldP spid="17" grpId="0"/>
      <p:bldP spid="18" grpId="0"/>
      <p:bldP spid="19" grpId="0"/>
      <p:bldP spid="21" grpId="0"/>
      <p:bldP spid="23" grpId="0"/>
      <p:bldP spid="27" grpId="0"/>
      <p:bldP spid="28" grpId="0"/>
      <p:bldP spid="29" grpId="0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765611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525820" y="2172375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/>
              <p:nvPr/>
            </p:nvSpPr>
            <p:spPr>
              <a:xfrm>
                <a:off x="2808462" y="2982136"/>
                <a:ext cx="4933530" cy="765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B9472E-A5F6-4099-A4CE-6C9CA7EC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462" y="2982136"/>
                <a:ext cx="4933530" cy="765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/>
              <p:nvPr/>
            </p:nvSpPr>
            <p:spPr bwMode="auto">
              <a:xfrm>
                <a:off x="3250532" y="1256221"/>
                <a:ext cx="5683479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/>
                        <m:t>(</m:t>
                      </m:r>
                      <m:r>
                        <a:rPr lang="en-US"/>
                        <m:t>𝑘</m:t>
                      </m:r>
                      <m:r>
                        <a:rPr lang="en-US"/>
                        <m:t>)=...+</m:t>
                      </m:r>
                      <m:sSup>
                        <m:sSupPr>
                          <m:ctrlPr>
                            <a:rPr lang="en-US"/>
                          </m:ctrlPr>
                        </m:sSupPr>
                        <m:e>
                          <m:r>
                            <a:rPr lang="en-US"/>
                            <m:t>𝑟</m:t>
                          </m:r>
                        </m:e>
                        <m:sup>
                          <m:r>
                            <a:rPr lang="en-US"/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/>
                          </m:ctrlPr>
                        </m:dPr>
                        <m:e>
                          <m:r>
                            <a:rPr lang="en-US"/>
                            <m:t>2</m:t>
                          </m:r>
                          <m:r>
                            <a:rPr lang="en-US"/>
                            <m:t>𝑥</m:t>
                          </m:r>
                          <m:func>
                            <m:funcPr>
                              <m:ctrlPr>
                                <a:rPr lang="en-US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</m:fName>
                            <m:e>
                              <m:r>
                                <a:rPr lang="en-US"/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r>
                            <a:rPr lang="en-US"/>
                            <m:t>−</m:t>
                          </m:r>
                          <m:r>
                            <a:rPr lang="en-US"/>
                            <m:t>2</m:t>
                          </m:r>
                          <m:r>
                            <a:rPr lang="en-US"/>
                            <m:t>𝑦</m:t>
                          </m:r>
                          <m:func>
                            <m:funcPr>
                              <m:ctrlPr>
                                <a:rPr lang="en-US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sin</m:t>
                              </m:r>
                            </m:fName>
                            <m:e>
                              <m:r>
                                <a:rPr lang="en-US"/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</m:e>
                      </m:d>
                      <m:r>
                        <a:rPr lang="en-US"/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256221"/>
                <a:ext cx="5683479" cy="468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/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مربع نص 12">
            <a:extLst>
              <a:ext uri="{FF2B5EF4-FFF2-40B4-BE49-F238E27FC236}">
                <a16:creationId xmlns:a16="http://schemas.microsoft.com/office/drawing/2014/main" id="{A28A729B-5001-4592-91C4-42236B97CA48}"/>
              </a:ext>
            </a:extLst>
          </p:cNvPr>
          <p:cNvSpPr txBox="1"/>
          <p:nvPr/>
        </p:nvSpPr>
        <p:spPr>
          <a:xfrm>
            <a:off x="8861767" y="3065120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جذرين عقديين:</a:t>
            </a:r>
          </a:p>
        </p:txBody>
      </p:sp>
      <p:sp>
        <p:nvSpPr>
          <p:cNvPr id="17" name="مربع نص 12">
            <a:extLst>
              <a:ext uri="{FF2B5EF4-FFF2-40B4-BE49-F238E27FC236}">
                <a16:creationId xmlns:a16="http://schemas.microsoft.com/office/drawing/2014/main" id="{6DE69721-CC68-4C13-B180-9AE988946E8B}"/>
              </a:ext>
            </a:extLst>
          </p:cNvPr>
          <p:cNvSpPr txBox="1"/>
          <p:nvPr/>
        </p:nvSpPr>
        <p:spPr>
          <a:xfrm>
            <a:off x="0" y="-6241"/>
            <a:ext cx="3703834" cy="1154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marL="457200" indent="-457200">
              <a:buFont typeface="+mj-lt"/>
              <a:buAutoNum type="arabicPeriod"/>
            </a:pPr>
            <a:r>
              <a:rPr lang="ar-SY" sz="1600" dirty="0"/>
              <a:t>نحول المقام إلى جداء أقواس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1600" dirty="0"/>
              <a:t>نحذف الحد المتعلق بالجذر المطلوب ونضيف </a:t>
            </a:r>
            <a:r>
              <a:rPr lang="en-US" sz="1600" dirty="0"/>
              <a:t>z</a:t>
            </a:r>
            <a:endParaRPr lang="ar-SY" sz="1600" dirty="0"/>
          </a:p>
          <a:p>
            <a:pPr marL="457200" indent="-457200">
              <a:buFont typeface="+mj-lt"/>
              <a:buAutoNum type="arabicPeriod"/>
            </a:pPr>
            <a:r>
              <a:rPr lang="ar-SY" sz="1600" dirty="0"/>
              <a:t>نعوض قيمة الجذر</a:t>
            </a:r>
          </a:p>
        </p:txBody>
      </p:sp>
      <p:sp>
        <p:nvSpPr>
          <p:cNvPr id="18" name="مربع نص 12">
            <a:extLst>
              <a:ext uri="{FF2B5EF4-FFF2-40B4-BE49-F238E27FC236}">
                <a16:creationId xmlns:a16="http://schemas.microsoft.com/office/drawing/2014/main" id="{9E861069-A120-434A-881F-0D4CBA066DA6}"/>
              </a:ext>
            </a:extLst>
          </p:cNvPr>
          <p:cNvSpPr txBox="1"/>
          <p:nvPr/>
        </p:nvSpPr>
        <p:spPr>
          <a:xfrm>
            <a:off x="7144136" y="3828636"/>
            <a:ext cx="3470231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يمكن كتابة الجذرين بشكل أسي: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A30B9B-6E56-499A-B906-C5EF670389B1}"/>
                  </a:ext>
                </a:extLst>
              </p:cNvPr>
              <p:cNvSpPr/>
              <p:nvPr/>
            </p:nvSpPr>
            <p:spPr>
              <a:xfrm>
                <a:off x="1004832" y="3990192"/>
                <a:ext cx="2579489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A30B9B-6E56-499A-B906-C5EF67038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32" y="3990192"/>
                <a:ext cx="2579489" cy="72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9B94B0-2B48-4241-81E3-642F8A112BC7}"/>
                  </a:ext>
                </a:extLst>
              </p:cNvPr>
              <p:cNvSpPr/>
              <p:nvPr/>
            </p:nvSpPr>
            <p:spPr>
              <a:xfrm>
                <a:off x="4083781" y="3990192"/>
                <a:ext cx="3246081" cy="7387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9B94B0-2B48-4241-81E3-642F8A112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781" y="3990192"/>
                <a:ext cx="3246081" cy="7387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3976A9-91CE-4A92-B25C-6613618F166F}"/>
                  </a:ext>
                </a:extLst>
              </p:cNvPr>
              <p:cNvSpPr/>
              <p:nvPr/>
            </p:nvSpPr>
            <p:spPr>
              <a:xfrm>
                <a:off x="7695492" y="4328733"/>
                <a:ext cx="310315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3976A9-91CE-4A92-B25C-6613618F1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492" y="4328733"/>
                <a:ext cx="3103157" cy="378245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مربع نص 12">
                <a:extLst>
                  <a:ext uri="{FF2B5EF4-FFF2-40B4-BE49-F238E27FC236}">
                    <a16:creationId xmlns:a16="http://schemas.microsoft.com/office/drawing/2014/main" id="{A128B751-732C-45C0-9E1E-1D86C1A60212}"/>
                  </a:ext>
                </a:extLst>
              </p:cNvPr>
              <p:cNvSpPr txBox="1"/>
              <p:nvPr/>
            </p:nvSpPr>
            <p:spPr>
              <a:xfrm>
                <a:off x="9292975" y="4980616"/>
                <a:ext cx="1271765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0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dirty="0"/>
                  <a:t>إيجاد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dirty="0"/>
                  <a:t>:</a:t>
                </a:r>
              </a:p>
            </p:txBody>
          </p:sp>
        </mc:Choice>
        <mc:Fallback>
          <p:sp>
            <p:nvSpPr>
              <p:cNvPr id="28" name="مربع نص 12">
                <a:extLst>
                  <a:ext uri="{FF2B5EF4-FFF2-40B4-BE49-F238E27FC236}">
                    <a16:creationId xmlns:a16="http://schemas.microsoft.com/office/drawing/2014/main" id="{A128B751-732C-45C0-9E1E-1D86C1A60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975" y="4980616"/>
                <a:ext cx="1271765" cy="496996"/>
              </a:xfrm>
              <a:prstGeom prst="rect">
                <a:avLst/>
              </a:prstGeom>
              <a:blipFill>
                <a:blip r:embed="rId8"/>
                <a:stretch>
                  <a:fillRect r="-4785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19EFE0FD-B39D-41C0-A80C-627FECF29968}"/>
                  </a:ext>
                </a:extLst>
              </p:cNvPr>
              <p:cNvSpPr txBox="1"/>
              <p:nvPr/>
            </p:nvSpPr>
            <p:spPr bwMode="auto">
              <a:xfrm>
                <a:off x="1785668" y="5069026"/>
                <a:ext cx="6634004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19EFE0FD-B39D-41C0-A80C-627FECF29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5668" y="5069026"/>
                <a:ext cx="6634004" cy="951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ECA865F7-B783-4F7E-ABCF-DA9C5756D669}"/>
                  </a:ext>
                </a:extLst>
              </p:cNvPr>
              <p:cNvSpPr txBox="1"/>
              <p:nvPr/>
            </p:nvSpPr>
            <p:spPr bwMode="auto">
              <a:xfrm>
                <a:off x="1785668" y="5958681"/>
                <a:ext cx="6634004" cy="951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ECA865F7-B783-4F7E-ABCF-DA9C5756D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5668" y="5958681"/>
                <a:ext cx="6634004" cy="9517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4" grpId="0"/>
      <p:bldP spid="16" grpId="0"/>
      <p:bldP spid="17" grpId="0"/>
      <p:bldP spid="18" grpId="0"/>
      <p:bldP spid="5" grpId="0"/>
      <p:bldP spid="20" grpId="0"/>
      <p:bldP spid="27" grpId="0"/>
      <p:bldP spid="28" grpId="0"/>
      <p:bldP spid="29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9149128" y="765611"/>
            <a:ext cx="24769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2. حالة الجذور العقدية</a:t>
            </a:r>
          </a:p>
        </p:txBody>
      </p:sp>
      <p:sp>
        <p:nvSpPr>
          <p:cNvPr id="12" name="مربع نص 21">
            <a:extLst>
              <a:ext uri="{FF2B5EF4-FFF2-40B4-BE49-F238E27FC236}">
                <a16:creationId xmlns:a16="http://schemas.microsoft.com/office/drawing/2014/main" id="{14973912-6BD2-4167-A4C1-E11D182C20C7}"/>
              </a:ext>
            </a:extLst>
          </p:cNvPr>
          <p:cNvSpPr txBox="1"/>
          <p:nvPr/>
        </p:nvSpPr>
        <p:spPr>
          <a:xfrm>
            <a:off x="7525820" y="2172375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/>
              <p:nvPr/>
            </p:nvSpPr>
            <p:spPr bwMode="auto">
              <a:xfrm>
                <a:off x="3250532" y="1256221"/>
                <a:ext cx="5863400" cy="46820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/>
                        <m:t>(</m:t>
                      </m:r>
                      <m:r>
                        <a:rPr lang="en-US"/>
                        <m:t>𝑘</m:t>
                      </m:r>
                      <m:r>
                        <a:rPr lang="en-US"/>
                        <m:t>)=...+</m:t>
                      </m:r>
                      <m:sSup>
                        <m:sSupPr>
                          <m:ctrlPr>
                            <a:rPr lang="en-US"/>
                          </m:ctrlPr>
                        </m:sSupPr>
                        <m:e>
                          <m:r>
                            <a:rPr lang="en-US"/>
                            <m:t>𝑟</m:t>
                          </m:r>
                        </m:e>
                        <m:sup>
                          <m:r>
                            <a:rPr lang="en-US"/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/>
                          </m:ctrlPr>
                        </m:dPr>
                        <m:e>
                          <m:r>
                            <a:rPr lang="en-US"/>
                            <m:t>2</m:t>
                          </m:r>
                          <m:r>
                            <a:rPr lang="en-US"/>
                            <m:t>𝑥</m:t>
                          </m:r>
                          <m:func>
                            <m:funcPr>
                              <m:ctrlPr>
                                <a:rPr lang="en-US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</m:fName>
                            <m:e>
                              <m:r>
                                <a:rPr lang="en-US"/>
                                <m:t>𝜔</m:t>
                              </m:r>
                            </m:e>
                          </m:func>
                          <m:r>
                            <a:rPr lang="en-US"/>
                            <m:t>𝑘</m:t>
                          </m:r>
                          <m:r>
                            <a:rPr lang="en-US"/>
                            <m:t>−</m:t>
                          </m:r>
                          <m:r>
                            <a:rPr lang="en-US"/>
                            <m:t>2</m:t>
                          </m:r>
                          <m:r>
                            <a:rPr lang="en-US"/>
                            <m:t>𝑦</m:t>
                          </m:r>
                          <m:func>
                            <m:funcPr>
                              <m:ctrlPr>
                                <a:rPr lang="en-US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sin</m:t>
                              </m:r>
                            </m:fName>
                            <m:e>
                              <m:r>
                                <a:rPr lang="en-US"/>
                                <m:t>𝜔</m:t>
                              </m:r>
                            </m:e>
                          </m:func>
                          <m:r>
                            <a:rPr lang="en-US"/>
                            <m:t>𝑘</m:t>
                          </m:r>
                        </m:e>
                      </m:d>
                      <m:r>
                        <a:rPr lang="en-US"/>
                        <m:t>+...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D58BF8-82BD-4D3A-BD8B-C38A689B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0532" y="1256221"/>
                <a:ext cx="5863400" cy="468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/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9E76EB1E-44B3-497E-9EBE-833F8EB5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1054" y="1924124"/>
                <a:ext cx="3411537" cy="958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مربع نص 12">
            <a:extLst>
              <a:ext uri="{FF2B5EF4-FFF2-40B4-BE49-F238E27FC236}">
                <a16:creationId xmlns:a16="http://schemas.microsoft.com/office/drawing/2014/main" id="{A28A729B-5001-4592-91C4-42236B97CA48}"/>
              </a:ext>
            </a:extLst>
          </p:cNvPr>
          <p:cNvSpPr txBox="1"/>
          <p:nvPr/>
        </p:nvSpPr>
        <p:spPr>
          <a:xfrm>
            <a:off x="7871940" y="3308664"/>
            <a:ext cx="17526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0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dirty="0"/>
              <a:t>بالتالي: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ADD030E6-04B8-4424-879D-A56795DA035A}"/>
                  </a:ext>
                </a:extLst>
              </p:cNvPr>
              <p:cNvSpPr txBox="1"/>
              <p:nvPr/>
            </p:nvSpPr>
            <p:spPr bwMode="auto">
              <a:xfrm>
                <a:off x="3072819" y="4938618"/>
                <a:ext cx="5606791" cy="100277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/>
                        <m:t>𝑥</m:t>
                      </m:r>
                      <m:r>
                        <a:rPr lang="en-US"/>
                        <m:t>(</m:t>
                      </m:r>
                      <m:r>
                        <a:rPr lang="en-US"/>
                        <m:t>𝑘</m:t>
                      </m:r>
                      <m:r>
                        <a:rPr lang="en-US"/>
                        <m:t>)=</m:t>
                      </m:r>
                      <m:sSup>
                        <m:sSupPr>
                          <m:ctrlPr>
                            <a:rPr lang="en-US"/>
                          </m:ctrlPr>
                        </m:sSupPr>
                        <m:e>
                          <m:d>
                            <m:dPr>
                              <m:ctrlPr>
                                <a:rPr lang="en-US"/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mtClean="0">
                                      <a:solidFill>
                                        <a:srgbClr val="00B050"/>
                                      </a:solidFill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B050"/>
                                      </a:solidFill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>
                                          <a:solidFill>
                                            <a:srgbClr val="00B050"/>
                                          </a:solidFill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>
                                          <a:solidFill>
                                            <a:srgbClr val="00B050"/>
                                          </a:solidFill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/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/>
                          </m:ctrlPr>
                        </m:dPr>
                        <m:e>
                          <m:r>
                            <a:rPr lang="en-US"/>
                            <m:t>3</m:t>
                          </m:r>
                          <m:func>
                            <m:funcPr>
                              <m:ctrlPr>
                                <a:rPr lang="en-US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/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mtClean="0">
                                          <a:solidFill>
                                            <a:srgbClr val="0070C0"/>
                                          </a:solidFill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/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US"/>
                            <m:t>+</m:t>
                          </m:r>
                          <m:r>
                            <a:rPr lang="en-US"/>
                            <m:t>4</m:t>
                          </m:r>
                          <m:func>
                            <m:funcPr>
                              <m:ctrlPr>
                                <a:rPr lang="en-US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/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mtClean="0">
                                          <a:solidFill>
                                            <a:srgbClr val="0070C0"/>
                                          </a:solidFill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/>
                                    <m:t>𝑘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ADD030E6-04B8-4424-879D-A56795DA0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2819" y="4938618"/>
                <a:ext cx="5606791" cy="1002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DEB5559-976D-493B-BCC6-4B3F65884628}"/>
                  </a:ext>
                </a:extLst>
              </p:cNvPr>
              <p:cNvSpPr/>
              <p:nvPr/>
            </p:nvSpPr>
            <p:spPr>
              <a:xfrm>
                <a:off x="2481007" y="3135057"/>
                <a:ext cx="2158091" cy="855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DEB5559-976D-493B-BCC6-4B3F65884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007" y="3135057"/>
                <a:ext cx="2158091" cy="855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D9EA17-BEEF-47D4-841B-EF4FAAC05C14}"/>
                  </a:ext>
                </a:extLst>
              </p:cNvPr>
              <p:cNvSpPr/>
              <p:nvPr/>
            </p:nvSpPr>
            <p:spPr>
              <a:xfrm>
                <a:off x="5522519" y="3165260"/>
                <a:ext cx="2301784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D9EA17-BEEF-47D4-841B-EF4FAAC05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19" y="3165260"/>
                <a:ext cx="2301784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614DF3-24E0-4650-84D9-7D7295D999FE}"/>
              </a:ext>
            </a:extLst>
          </p:cNvPr>
          <p:cNvCxnSpPr>
            <a:cxnSpLocks/>
          </p:cNvCxnSpPr>
          <p:nvPr/>
        </p:nvCxnSpPr>
        <p:spPr>
          <a:xfrm>
            <a:off x="3000054" y="4062723"/>
            <a:ext cx="1388211" cy="1284976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C9A904-A44E-4B74-9EC0-C714BFF5B2BE}"/>
              </a:ext>
            </a:extLst>
          </p:cNvPr>
          <p:cNvCxnSpPr>
            <a:cxnSpLocks/>
          </p:cNvCxnSpPr>
          <p:nvPr/>
        </p:nvCxnSpPr>
        <p:spPr>
          <a:xfrm>
            <a:off x="3416159" y="3814473"/>
            <a:ext cx="2506893" cy="1372395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8C9207-2FCB-4661-B97F-EE459A3450FD}"/>
              </a:ext>
            </a:extLst>
          </p:cNvPr>
          <p:cNvCxnSpPr>
            <a:cxnSpLocks/>
          </p:cNvCxnSpPr>
          <p:nvPr/>
        </p:nvCxnSpPr>
        <p:spPr>
          <a:xfrm>
            <a:off x="3472725" y="3814473"/>
            <a:ext cx="4271733" cy="1452810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C956C1-F4E1-48B0-88F2-B891FB522A55}"/>
              </a:ext>
            </a:extLst>
          </p:cNvPr>
          <p:cNvCxnSpPr>
            <a:cxnSpLocks/>
          </p:cNvCxnSpPr>
          <p:nvPr/>
        </p:nvCxnSpPr>
        <p:spPr>
          <a:xfrm flipH="1">
            <a:off x="5352836" y="4083654"/>
            <a:ext cx="445467" cy="11836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68E206-F1AE-4DE2-A4AE-83F774C04593}"/>
              </a:ext>
            </a:extLst>
          </p:cNvPr>
          <p:cNvCxnSpPr>
            <a:cxnSpLocks/>
          </p:cNvCxnSpPr>
          <p:nvPr/>
        </p:nvCxnSpPr>
        <p:spPr>
          <a:xfrm>
            <a:off x="6266392" y="3975711"/>
            <a:ext cx="789548" cy="124188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41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 animBg="1"/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7" y="1643496"/>
            <a:ext cx="2643672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8349418" y="3766736"/>
                <a:ext cx="2725962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ar-SY" sz="2000" dirty="0"/>
                  <a:t> جذر مكرر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ar-SY" sz="2000" dirty="0"/>
                  <a:t> مرة.</a:t>
                </a:r>
              </a:p>
            </p:txBody>
          </p:sp>
        </mc:Choice>
        <mc:Fallback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418" y="3766736"/>
                <a:ext cx="2725962" cy="496996"/>
              </a:xfrm>
              <a:prstGeom prst="rect">
                <a:avLst/>
              </a:prstGeom>
              <a:blipFill>
                <a:blip r:embed="rId2"/>
                <a:stretch>
                  <a:fillRect r="-22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9329167" y="5869621"/>
            <a:ext cx="2147339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من جداول تحويل </a:t>
            </a:r>
            <a:r>
              <a:rPr lang="en-US" sz="2000" dirty="0"/>
              <a:t>Z</a:t>
            </a:r>
            <a:r>
              <a:rPr lang="ar-SY" sz="2000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837560" y="2301328"/>
            <a:ext cx="6681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57FEE236-DF03-40C2-8D89-2055D7EC48BD}"/>
                  </a:ext>
                </a:extLst>
              </p:cNvPr>
              <p:cNvSpPr txBox="1"/>
              <p:nvPr/>
            </p:nvSpPr>
            <p:spPr bwMode="auto">
              <a:xfrm>
                <a:off x="1837284" y="4289202"/>
                <a:ext cx="8066088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57FEE236-DF03-40C2-8D89-2055D7EC4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7284" y="4289202"/>
                <a:ext cx="8066088" cy="1347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BE9A1B95-AF3B-4646-A56B-19BC94FFF1F7}"/>
                  </a:ext>
                </a:extLst>
              </p:cNvPr>
              <p:cNvSpPr txBox="1"/>
              <p:nvPr/>
            </p:nvSpPr>
            <p:spPr bwMode="auto">
              <a:xfrm>
                <a:off x="493144" y="5636989"/>
                <a:ext cx="8639175" cy="969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)!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)...(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BE9A1B95-AF3B-4646-A56B-19BC94FFF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144" y="5636989"/>
                <a:ext cx="8639175" cy="969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15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2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1FC80C-11D4-4C3F-B365-E78C603D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تطبيقات التحكم الرقمي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7E0FF-FB71-4069-9873-5246EC0B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73" y="1170248"/>
            <a:ext cx="3544453" cy="543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14:cNvPr>
              <p14:cNvContentPartPr/>
              <p14:nvPr/>
            </p14:nvContentPartPr>
            <p14:xfrm>
              <a:off x="5508550" y="2852571"/>
              <a:ext cx="1285200" cy="65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506C3-695B-4964-9C6F-5FFF0A16BD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9550" y="2843571"/>
                <a:ext cx="1302840" cy="6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7" y="552526"/>
            <a:ext cx="2643672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مربع نص 21">
            <a:extLst>
              <a:ext uri="{FF2B5EF4-FFF2-40B4-BE49-F238E27FC236}">
                <a16:creationId xmlns:a16="http://schemas.microsoft.com/office/drawing/2014/main" id="{E4E2465F-620D-4AED-BF1C-C2CE5A1AE783}"/>
              </a:ext>
            </a:extLst>
          </p:cNvPr>
          <p:cNvSpPr txBox="1"/>
          <p:nvPr/>
        </p:nvSpPr>
        <p:spPr>
          <a:xfrm>
            <a:off x="7580159" y="2483674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/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7A6758-40A7-48A9-8ED6-B49F88AC7E5F}"/>
              </a:ext>
            </a:extLst>
          </p:cNvPr>
          <p:cNvCxnSpPr>
            <a:cxnSpLocks/>
          </p:cNvCxnSpPr>
          <p:nvPr/>
        </p:nvCxnSpPr>
        <p:spPr>
          <a:xfrm>
            <a:off x="6707131" y="3231579"/>
            <a:ext cx="1524285" cy="59628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مربع نص 12">
            <a:extLst>
              <a:ext uri="{FF2B5EF4-FFF2-40B4-BE49-F238E27FC236}">
                <a16:creationId xmlns:a16="http://schemas.microsoft.com/office/drawing/2014/main" id="{3B4E513F-5F31-4C11-80B3-189772E2EADC}"/>
              </a:ext>
            </a:extLst>
          </p:cNvPr>
          <p:cNvSpPr txBox="1"/>
          <p:nvPr/>
        </p:nvSpPr>
        <p:spPr>
          <a:xfrm>
            <a:off x="8717464" y="3628070"/>
            <a:ext cx="2147339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جذر حقيقي بسيط: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845A07-1523-442D-9918-2382EA951529}"/>
                  </a:ext>
                </a:extLst>
              </p:cNvPr>
              <p:cNvSpPr/>
              <p:nvPr/>
            </p:nvSpPr>
            <p:spPr>
              <a:xfrm>
                <a:off x="7906647" y="4194149"/>
                <a:ext cx="2717411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845A07-1523-442D-9918-2382EA95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647" y="4194149"/>
                <a:ext cx="2717411" cy="708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مربع نص 12">
                <a:extLst>
                  <a:ext uri="{FF2B5EF4-FFF2-40B4-BE49-F238E27FC236}">
                    <a16:creationId xmlns:a16="http://schemas.microsoft.com/office/drawing/2014/main" id="{4F9927C4-3A01-4C8D-ADFF-8738589C730A}"/>
                  </a:ext>
                </a:extLst>
              </p:cNvPr>
              <p:cNvSpPr txBox="1"/>
              <p:nvPr/>
            </p:nvSpPr>
            <p:spPr>
              <a:xfrm>
                <a:off x="561252" y="3667818"/>
                <a:ext cx="4484590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جذر مكرر من مرتبة 2.. يجب حساب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ar-SY" sz="2000" dirty="0"/>
              </a:p>
            </p:txBody>
          </p:sp>
        </mc:Choice>
        <mc:Fallback>
          <p:sp>
            <p:nvSpPr>
              <p:cNvPr id="22" name="مربع نص 12">
                <a:extLst>
                  <a:ext uri="{FF2B5EF4-FFF2-40B4-BE49-F238E27FC236}">
                    <a16:creationId xmlns:a16="http://schemas.microsoft.com/office/drawing/2014/main" id="{4F9927C4-3A01-4C8D-ADFF-8738589C7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52" y="3667818"/>
                <a:ext cx="4484590" cy="496996"/>
              </a:xfrm>
              <a:prstGeom prst="rect">
                <a:avLst/>
              </a:prstGeom>
              <a:blipFill>
                <a:blip r:embed="rId5"/>
                <a:stretch>
                  <a:fillRect r="-135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9E6DAE-0ED1-4A91-8C94-C874F02414AD}"/>
              </a:ext>
            </a:extLst>
          </p:cNvPr>
          <p:cNvCxnSpPr>
            <a:cxnSpLocks/>
          </p:cNvCxnSpPr>
          <p:nvPr/>
        </p:nvCxnSpPr>
        <p:spPr>
          <a:xfrm flipH="1">
            <a:off x="4846609" y="3171903"/>
            <a:ext cx="685281" cy="48860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D99D9-9312-4F0F-972D-8963BA762A03}"/>
              </a:ext>
            </a:extLst>
          </p:cNvPr>
          <p:cNvCxnSpPr>
            <a:cxnSpLocks/>
          </p:cNvCxnSpPr>
          <p:nvPr/>
        </p:nvCxnSpPr>
        <p:spPr>
          <a:xfrm>
            <a:off x="9719092" y="4958709"/>
            <a:ext cx="516231" cy="5794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96D4FC-1613-424C-A394-FA5208961DC0}"/>
                  </a:ext>
                </a:extLst>
              </p:cNvPr>
              <p:cNvSpPr/>
              <p:nvPr/>
            </p:nvSpPr>
            <p:spPr>
              <a:xfrm>
                <a:off x="9808056" y="5682304"/>
                <a:ext cx="1545744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96D4FC-1613-424C-A394-FA5208961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056" y="5682304"/>
                <a:ext cx="1545744" cy="37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310B69A4-FECE-4537-8F14-FE600A640D19}"/>
                  </a:ext>
                </a:extLst>
              </p:cNvPr>
              <p:cNvSpPr txBox="1"/>
              <p:nvPr/>
            </p:nvSpPr>
            <p:spPr bwMode="auto">
              <a:xfrm>
                <a:off x="120261" y="4424320"/>
                <a:ext cx="691058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7" name="Object 2">
                <a:extLst>
                  <a:ext uri="{FF2B5EF4-FFF2-40B4-BE49-F238E27FC236}">
                    <a16:creationId xmlns:a16="http://schemas.microsoft.com/office/drawing/2014/main" id="{310B69A4-FECE-4537-8F14-FE600A640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261" y="4424320"/>
                <a:ext cx="6910586" cy="1347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B5ADBEFC-07F1-438B-9CE0-3069597934CB}"/>
                  </a:ext>
                </a:extLst>
              </p:cNvPr>
              <p:cNvSpPr txBox="1"/>
              <p:nvPr/>
            </p:nvSpPr>
            <p:spPr bwMode="auto">
              <a:xfrm>
                <a:off x="246957" y="5538129"/>
                <a:ext cx="691058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B5ADBEFC-07F1-438B-9CE0-30695979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957" y="5538129"/>
                <a:ext cx="6910586" cy="13477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824E26-85E2-45FD-A162-44CCC0B832AF}"/>
              </a:ext>
            </a:extLst>
          </p:cNvPr>
          <p:cNvCxnSpPr>
            <a:cxnSpLocks/>
          </p:cNvCxnSpPr>
          <p:nvPr/>
        </p:nvCxnSpPr>
        <p:spPr>
          <a:xfrm>
            <a:off x="6772731" y="4968482"/>
            <a:ext cx="1073904" cy="3444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2608053-28FB-47D5-B715-C211FD7C35EC}"/>
                  </a:ext>
                </a:extLst>
              </p:cNvPr>
              <p:cNvSpPr/>
              <p:nvPr/>
            </p:nvSpPr>
            <p:spPr>
              <a:xfrm>
                <a:off x="7851360" y="5312972"/>
                <a:ext cx="538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2608053-28FB-47D5-B715-C211FD7C3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60" y="5312972"/>
                <a:ext cx="5389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9420C3-DA7B-414B-8B1D-D2867216E341}"/>
              </a:ext>
            </a:extLst>
          </p:cNvPr>
          <p:cNvCxnSpPr>
            <a:cxnSpLocks/>
          </p:cNvCxnSpPr>
          <p:nvPr/>
        </p:nvCxnSpPr>
        <p:spPr>
          <a:xfrm>
            <a:off x="7011927" y="6157874"/>
            <a:ext cx="1108898" cy="1604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E84468-47B1-4712-AD3A-C25896A5E2C3}"/>
                  </a:ext>
                </a:extLst>
              </p:cNvPr>
              <p:cNvSpPr/>
              <p:nvPr/>
            </p:nvSpPr>
            <p:spPr>
              <a:xfrm>
                <a:off x="8254426" y="6027356"/>
                <a:ext cx="538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E84468-47B1-4712-AD3A-C25896A5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426" y="6027356"/>
                <a:ext cx="5389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مربع نص 12">
            <a:extLst>
              <a:ext uri="{FF2B5EF4-FFF2-40B4-BE49-F238E27FC236}">
                <a16:creationId xmlns:a16="http://schemas.microsoft.com/office/drawing/2014/main" id="{2C33A3F4-12AB-4F0A-81A4-6D3D94D8EC63}"/>
              </a:ext>
            </a:extLst>
          </p:cNvPr>
          <p:cNvSpPr txBox="1"/>
          <p:nvPr/>
        </p:nvSpPr>
        <p:spPr>
          <a:xfrm>
            <a:off x="6862331" y="6206212"/>
            <a:ext cx="1366348" cy="504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اشتقاق مركب</a:t>
            </a:r>
          </a:p>
        </p:txBody>
      </p:sp>
      <p:sp>
        <p:nvSpPr>
          <p:cNvPr id="37" name="مربع نص 12">
            <a:extLst>
              <a:ext uri="{FF2B5EF4-FFF2-40B4-BE49-F238E27FC236}">
                <a16:creationId xmlns:a16="http://schemas.microsoft.com/office/drawing/2014/main" id="{3A1CBF95-A464-4275-945D-7A4C6C8273E9}"/>
              </a:ext>
            </a:extLst>
          </p:cNvPr>
          <p:cNvSpPr txBox="1"/>
          <p:nvPr/>
        </p:nvSpPr>
        <p:spPr>
          <a:xfrm>
            <a:off x="6309491" y="3830404"/>
            <a:ext cx="1704778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algn="ctr"/>
            <a:r>
              <a:rPr lang="ar-SY" sz="2000" dirty="0"/>
              <a:t>قفزة واحدية </a:t>
            </a:r>
          </a:p>
          <a:p>
            <a:pPr algn="ctr"/>
            <a:r>
              <a:rPr lang="ar-SY" sz="2000" dirty="0"/>
              <a:t>(تابع أسي)</a:t>
            </a:r>
          </a:p>
        </p:txBody>
      </p:sp>
      <p:sp>
        <p:nvSpPr>
          <p:cNvPr id="39" name="مربع نص 12">
            <a:extLst>
              <a:ext uri="{FF2B5EF4-FFF2-40B4-BE49-F238E27FC236}">
                <a16:creationId xmlns:a16="http://schemas.microsoft.com/office/drawing/2014/main" id="{143F0DC9-B8E5-4D8C-B843-86428AC554BF}"/>
              </a:ext>
            </a:extLst>
          </p:cNvPr>
          <p:cNvSpPr txBox="1"/>
          <p:nvPr/>
        </p:nvSpPr>
        <p:spPr>
          <a:xfrm>
            <a:off x="10235323" y="4811026"/>
            <a:ext cx="1002055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pPr algn="ctr"/>
            <a:r>
              <a:rPr lang="ar-SY" sz="2000" dirty="0"/>
              <a:t>تابع أسي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Object 2">
                <a:extLst>
                  <a:ext uri="{FF2B5EF4-FFF2-40B4-BE49-F238E27FC236}">
                    <a16:creationId xmlns:a16="http://schemas.microsoft.com/office/drawing/2014/main" id="{FBDEF177-744E-4E42-B4E4-BFCE23C095FF}"/>
                  </a:ext>
                </a:extLst>
              </p:cNvPr>
              <p:cNvSpPr txBox="1"/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0" name="Object 2">
                <a:extLst>
                  <a:ext uri="{FF2B5EF4-FFF2-40B4-BE49-F238E27FC236}">
                    <a16:creationId xmlns:a16="http://schemas.microsoft.com/office/drawing/2014/main" id="{FBDEF177-744E-4E42-B4E4-BFCE23C0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7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1" grpId="0"/>
      <p:bldP spid="6" grpId="0"/>
      <p:bldP spid="22" grpId="0"/>
      <p:bldP spid="10" grpId="0"/>
      <p:bldP spid="27" grpId="0"/>
      <p:bldP spid="28" grpId="0"/>
      <p:bldP spid="32" grpId="0"/>
      <p:bldP spid="35" grpId="0"/>
      <p:bldP spid="36" grpId="0"/>
      <p:bldP spid="37" grpId="0"/>
      <p:bldP spid="39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8982416" y="552526"/>
            <a:ext cx="264367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3. حالة الجذور المتكررة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175696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مربع نص 21">
            <a:extLst>
              <a:ext uri="{FF2B5EF4-FFF2-40B4-BE49-F238E27FC236}">
                <a16:creationId xmlns:a16="http://schemas.microsoft.com/office/drawing/2014/main" id="{E4E2465F-620D-4AED-BF1C-C2CE5A1AE783}"/>
              </a:ext>
            </a:extLst>
          </p:cNvPr>
          <p:cNvSpPr txBox="1"/>
          <p:nvPr/>
        </p:nvSpPr>
        <p:spPr>
          <a:xfrm>
            <a:off x="7580159" y="2483674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/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كائن 7">
                <a:extLst>
                  <a:ext uri="{FF2B5EF4-FFF2-40B4-BE49-F238E27FC236}">
                    <a16:creationId xmlns:a16="http://schemas.microsoft.com/office/drawing/2014/main" id="{D05747B5-90DB-4C97-9A77-ECA7A287E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235428"/>
                <a:ext cx="3921125" cy="1152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40D0A0B-6FAB-4786-82B3-05E79BE60263}"/>
                  </a:ext>
                </a:extLst>
              </p:cNvPr>
              <p:cNvSpPr txBox="1"/>
              <p:nvPr/>
            </p:nvSpPr>
            <p:spPr bwMode="auto">
              <a:xfrm>
                <a:off x="4501749" y="3470048"/>
                <a:ext cx="3188502" cy="46820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/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/>
                            <m:t>𝑘</m:t>
                          </m:r>
                        </m:e>
                      </m:d>
                      <m:r>
                        <a:rPr lang="en-US"/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>
                              <a:solidFill>
                                <a:srgbClr val="000000"/>
                              </a:solidFill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rgbClr val="000000"/>
                              </a:solidFill>
                            </a:rPr>
                            <m:t>2</m:t>
                          </m:r>
                        </m:e>
                        <m:sup>
                          <m:r>
                            <a:rPr lang="en-US">
                              <a:solidFill>
                                <a:srgbClr val="000000"/>
                              </a:solidFill>
                            </a:rPr>
                            <m:t>𝑘</m:t>
                          </m:r>
                          <m:r>
                            <a:rPr lang="en-US">
                              <a:solidFill>
                                <a:srgbClr val="000000"/>
                              </a:solidFill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000000"/>
                              </a:solidFill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E40D0A0B-6FAB-4786-82B3-05E79BE60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01749" y="3470048"/>
                <a:ext cx="3188502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CE2DD4CE-7F41-41D8-AC17-FB60B4F3F8AF}"/>
                  </a:ext>
                </a:extLst>
              </p:cNvPr>
              <p:cNvSpPr txBox="1"/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CE2DD4CE-7F41-41D8-AC17-FB60B4F3F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48" y="160426"/>
                <a:ext cx="3848155" cy="1144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24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929812" y="963529"/>
            <a:ext cx="1077767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طريقة التفريق إلى عناصر بسيطة: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7196671" y="1643496"/>
            <a:ext cx="4429418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ar-SY" sz="2400" b="1" dirty="0">
                <a:solidFill>
                  <a:srgbClr val="FF0000"/>
                </a:solidFill>
              </a:rPr>
              <a:t>. حالة الجذور المتكررة المساوية للصفر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/>
              <p:nvPr/>
            </p:nvSpPr>
            <p:spPr>
              <a:xfrm>
                <a:off x="7590384" y="3526328"/>
                <a:ext cx="3886122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 rtl="1">
                  <a:lnSpc>
                    <a:spcPct val="150000"/>
                  </a:lnSpc>
                  <a:defRPr sz="2400" b="1"/>
                </a:lvl1pPr>
                <a:lvl2pPr marL="914400" lvl="1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400" b="1"/>
                </a:lvl2pPr>
              </a:lstStyle>
              <a:p>
                <a:r>
                  <a:rPr lang="ar-SY" sz="2000" dirty="0"/>
                  <a:t>حيث :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SY" sz="2000" b="0" dirty="0"/>
                  <a:t> </a:t>
                </a:r>
                <a:r>
                  <a:rPr lang="ar-SY" sz="2000" dirty="0"/>
                  <a:t>جذر مكرر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ar-SY" sz="2000" dirty="0"/>
                  <a:t> مرة.</a:t>
                </a:r>
              </a:p>
            </p:txBody>
          </p:sp>
        </mc:Choice>
        <mc:Fallback>
          <p:sp>
            <p:nvSpPr>
              <p:cNvPr id="20" name="مربع نص 8">
                <a:extLst>
                  <a:ext uri="{FF2B5EF4-FFF2-40B4-BE49-F238E27FC236}">
                    <a16:creationId xmlns:a16="http://schemas.microsoft.com/office/drawing/2014/main" id="{7FB51A8D-AD0E-46CA-9464-F0C60B4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384" y="3526328"/>
                <a:ext cx="3886122" cy="496996"/>
              </a:xfrm>
              <a:prstGeom prst="rect">
                <a:avLst/>
              </a:prstGeom>
              <a:blipFill>
                <a:blip r:embed="rId2"/>
                <a:stretch>
                  <a:fillRect r="-1567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مربع نص 12">
            <a:extLst>
              <a:ext uri="{FF2B5EF4-FFF2-40B4-BE49-F238E27FC236}">
                <a16:creationId xmlns:a16="http://schemas.microsoft.com/office/drawing/2014/main" id="{A9FD7115-6D1E-46E6-B231-992216053872}"/>
              </a:ext>
            </a:extLst>
          </p:cNvPr>
          <p:cNvSpPr txBox="1"/>
          <p:nvPr/>
        </p:nvSpPr>
        <p:spPr>
          <a:xfrm>
            <a:off x="7321506" y="5214504"/>
            <a:ext cx="41550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rtl="1">
              <a:lnSpc>
                <a:spcPct val="150000"/>
              </a:lnSpc>
              <a:defRPr sz="2400" b="1"/>
            </a:lvl1pPr>
            <a:lvl2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2pPr>
          </a:lstStyle>
          <a:p>
            <a:r>
              <a:rPr lang="ar-SY" sz="2000" dirty="0"/>
              <a:t>باستخدام تحويل النبضة الواحدية المزاح زمنياً: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2855175"/>
                <a:ext cx="8026400" cy="1014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943358" y="2301328"/>
            <a:ext cx="6575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7F3A6B12-DEAD-413E-B120-5D71196689E1}"/>
                  </a:ext>
                </a:extLst>
              </p:cNvPr>
              <p:cNvSpPr txBox="1"/>
              <p:nvPr/>
            </p:nvSpPr>
            <p:spPr bwMode="auto">
              <a:xfrm>
                <a:off x="1745612" y="5908774"/>
                <a:ext cx="8287269" cy="46166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S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+...+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7F3A6B12-DEAD-413E-B120-5D711966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5612" y="5908774"/>
                <a:ext cx="8287269" cy="461665"/>
              </a:xfrm>
              <a:prstGeom prst="rect">
                <a:avLst/>
              </a:prstGeom>
              <a:blipFill>
                <a:blip r:embed="rId4"/>
                <a:stretch>
                  <a:fillRect l="-1027" t="-8861" r="-147" b="-25316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7F4DE892-41C4-44A4-A0A9-144925A23E86}"/>
                  </a:ext>
                </a:extLst>
              </p:cNvPr>
              <p:cNvSpPr txBox="1"/>
              <p:nvPr/>
            </p:nvSpPr>
            <p:spPr bwMode="auto">
              <a:xfrm>
                <a:off x="2062956" y="4174320"/>
                <a:ext cx="8066088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7F4DE892-41C4-44A4-A0A9-144925A23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956" y="4174320"/>
                <a:ext cx="8066088" cy="13477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4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2" grpId="0"/>
      <p:bldP spid="17" grpId="0"/>
      <p:bldP spid="1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7336132" y="754323"/>
            <a:ext cx="4289957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ar-SY" sz="2400" b="1" dirty="0">
                <a:solidFill>
                  <a:srgbClr val="FF0000"/>
                </a:solidFill>
              </a:rPr>
              <a:t>. حالة الجذور المتكررة المساوية للصفر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/>
              <p:nvPr/>
            </p:nvSpPr>
            <p:spPr bwMode="auto">
              <a:xfrm>
                <a:off x="2082800" y="1871412"/>
                <a:ext cx="8026400" cy="101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...+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06C14164-9A2F-42DD-8A8A-41B45CFB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871412"/>
                <a:ext cx="8026400" cy="1014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405A2C-2CD3-4AB8-834C-B68C09081AB3}"/>
              </a:ext>
            </a:extLst>
          </p:cNvPr>
          <p:cNvSpPr/>
          <p:nvPr/>
        </p:nvSpPr>
        <p:spPr>
          <a:xfrm>
            <a:off x="4837560" y="1412155"/>
            <a:ext cx="6681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000" b="1" dirty="0">
                <a:cs typeface="Simplified Arabic" pitchFamily="2" charset="-78"/>
              </a:rPr>
              <a:t>نكتب الجزء الخاص من التابع الذي يحوي الجذور المتكررة على الشكل التالي</a:t>
            </a:r>
            <a:r>
              <a:rPr lang="en-US" sz="2000" b="1" dirty="0">
                <a:cs typeface="Simplified Arabic" pitchFamily="2" charset="-78"/>
              </a:rPr>
              <a:t>:</a:t>
            </a:r>
            <a:r>
              <a:rPr lang="ar-SY" sz="2000" b="1" dirty="0">
                <a:cs typeface="Simplified Arabic" pitchFamily="2" charset="-78"/>
              </a:rPr>
              <a:t> </a:t>
            </a:r>
            <a:endParaRPr lang="en-US" sz="2000" dirty="0"/>
          </a:p>
        </p:txBody>
      </p:sp>
      <p:sp>
        <p:nvSpPr>
          <p:cNvPr id="11" name="مربع نص 21">
            <a:extLst>
              <a:ext uri="{FF2B5EF4-FFF2-40B4-BE49-F238E27FC236}">
                <a16:creationId xmlns:a16="http://schemas.microsoft.com/office/drawing/2014/main" id="{CB076609-FE40-488F-AEF6-DE41FA7DA189}"/>
              </a:ext>
            </a:extLst>
          </p:cNvPr>
          <p:cNvSpPr txBox="1"/>
          <p:nvPr/>
        </p:nvSpPr>
        <p:spPr>
          <a:xfrm>
            <a:off x="7580159" y="3019702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>
                <a:solidFill>
                  <a:srgbClr val="FF0000"/>
                </a:solidFill>
              </a:rPr>
              <a:t>مثال:</a:t>
            </a:r>
            <a:r>
              <a:rPr lang="ar-SY" sz="2400" b="1" dirty="0"/>
              <a:t> 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للتابع: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كائن 7">
                <a:extLst>
                  <a:ext uri="{FF2B5EF4-FFF2-40B4-BE49-F238E27FC236}">
                    <a16:creationId xmlns:a16="http://schemas.microsoft.com/office/drawing/2014/main" id="{044F8A4F-2741-4329-B294-783B91487CBE}"/>
                  </a:ext>
                </a:extLst>
              </p:cNvPr>
              <p:cNvSpPr txBox="1"/>
              <p:nvPr/>
            </p:nvSpPr>
            <p:spPr bwMode="auto">
              <a:xfrm>
                <a:off x="3575554" y="2872356"/>
                <a:ext cx="392112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كائن 7">
                <a:extLst>
                  <a:ext uri="{FF2B5EF4-FFF2-40B4-BE49-F238E27FC236}">
                    <a16:creationId xmlns:a16="http://schemas.microsoft.com/office/drawing/2014/main" id="{044F8A4F-2741-4329-B294-783B9148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554" y="2872356"/>
                <a:ext cx="3921125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DDE82156-BC0A-48AD-A60F-68F01D4E375E}"/>
                  </a:ext>
                </a:extLst>
              </p:cNvPr>
              <p:cNvSpPr txBox="1"/>
              <p:nvPr/>
            </p:nvSpPr>
            <p:spPr bwMode="auto">
              <a:xfrm>
                <a:off x="5824852" y="4790027"/>
                <a:ext cx="5913222" cy="46166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𝛿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Object 2">
                <a:extLst>
                  <a:ext uri="{FF2B5EF4-FFF2-40B4-BE49-F238E27FC236}">
                    <a16:creationId xmlns:a16="http://schemas.microsoft.com/office/drawing/2014/main" id="{DDE82156-BC0A-48AD-A60F-68F01D4E3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4852" y="4790027"/>
                <a:ext cx="5913222" cy="461665"/>
              </a:xfrm>
              <a:prstGeom prst="rect">
                <a:avLst/>
              </a:prstGeom>
              <a:blipFill>
                <a:blip r:embed="rId4"/>
                <a:stretch>
                  <a:fillRect l="-1542" t="-8974" b="-26923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4E5892C0-0CA3-49EC-BBDA-E4EACE272A53}"/>
                  </a:ext>
                </a:extLst>
              </p:cNvPr>
              <p:cNvSpPr txBox="1"/>
              <p:nvPr/>
            </p:nvSpPr>
            <p:spPr bwMode="auto">
              <a:xfrm>
                <a:off x="0" y="3918974"/>
                <a:ext cx="4999141" cy="1063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4E5892C0-0CA3-49EC-BBDA-E4EACE27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918974"/>
                <a:ext cx="4999141" cy="1063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5531ECD9-78F7-4A95-8BD4-FB669E081323}"/>
                  </a:ext>
                </a:extLst>
              </p:cNvPr>
              <p:cNvSpPr txBox="1"/>
              <p:nvPr/>
            </p:nvSpPr>
            <p:spPr bwMode="auto">
              <a:xfrm>
                <a:off x="-50449" y="4981978"/>
                <a:ext cx="539811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5531ECD9-78F7-4A95-8BD4-FB669E08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50449" y="4981978"/>
                <a:ext cx="5398113" cy="905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9CEB0B3C-94BC-481F-9D57-52C7AF62A293}"/>
                  </a:ext>
                </a:extLst>
              </p:cNvPr>
              <p:cNvSpPr txBox="1"/>
              <p:nvPr/>
            </p:nvSpPr>
            <p:spPr bwMode="auto">
              <a:xfrm>
                <a:off x="173172" y="359207"/>
                <a:ext cx="3819256" cy="1347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9CEB0B3C-94BC-481F-9D57-52C7AF62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172" y="359207"/>
                <a:ext cx="3819256" cy="1347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CE02EDF-63EA-4647-9004-34BC6260CD57}"/>
                  </a:ext>
                </a:extLst>
              </p:cNvPr>
              <p:cNvSpPr txBox="1"/>
              <p:nvPr/>
            </p:nvSpPr>
            <p:spPr bwMode="auto">
              <a:xfrm>
                <a:off x="-25224" y="5945048"/>
                <a:ext cx="539811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CE02EDF-63EA-4647-9004-34BC6260C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5224" y="5945048"/>
                <a:ext cx="5398113" cy="9050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9C6F60-8A52-4F81-A62B-2E715B02C092}"/>
              </a:ext>
            </a:extLst>
          </p:cNvPr>
          <p:cNvCxnSpPr>
            <a:cxnSpLocks/>
          </p:cNvCxnSpPr>
          <p:nvPr/>
        </p:nvCxnSpPr>
        <p:spPr>
          <a:xfrm flipV="1">
            <a:off x="5385600" y="5445845"/>
            <a:ext cx="4849374" cy="89391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F467A7-ED70-4619-8144-5A9214394C9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347664" y="5209156"/>
            <a:ext cx="3190940" cy="2253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066446-0E59-42C5-93C0-2109B31ACEE9}"/>
              </a:ext>
            </a:extLst>
          </p:cNvPr>
          <p:cNvCxnSpPr>
            <a:cxnSpLocks/>
          </p:cNvCxnSpPr>
          <p:nvPr/>
        </p:nvCxnSpPr>
        <p:spPr>
          <a:xfrm>
            <a:off x="4925148" y="4366669"/>
            <a:ext cx="2364827" cy="33194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D09354-BB9A-4361-AFCD-2B039F2B52E7}"/>
              </a:ext>
            </a:extLst>
          </p:cNvPr>
          <p:cNvCxnSpPr>
            <a:cxnSpLocks/>
          </p:cNvCxnSpPr>
          <p:nvPr/>
        </p:nvCxnSpPr>
        <p:spPr>
          <a:xfrm>
            <a:off x="6690886" y="3732456"/>
            <a:ext cx="4662914" cy="95320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41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 animBg="1"/>
      <p:bldP spid="21" grpId="0"/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10774574" y="754323"/>
            <a:ext cx="851515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تمارين</a:t>
            </a:r>
          </a:p>
        </p:txBody>
      </p:sp>
      <p:sp>
        <p:nvSpPr>
          <p:cNvPr id="18" name="مربع نص 21">
            <a:extLst>
              <a:ext uri="{FF2B5EF4-FFF2-40B4-BE49-F238E27FC236}">
                <a16:creationId xmlns:a16="http://schemas.microsoft.com/office/drawing/2014/main" id="{D1077A83-BF51-4E26-832A-CEFF3259081F}"/>
              </a:ext>
            </a:extLst>
          </p:cNvPr>
          <p:cNvSpPr txBox="1"/>
          <p:nvPr/>
        </p:nvSpPr>
        <p:spPr>
          <a:xfrm>
            <a:off x="6754817" y="873859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/>
              <a:t>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للتوابع التالية: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/>
              <p:nvPr/>
            </p:nvSpPr>
            <p:spPr bwMode="auto">
              <a:xfrm>
                <a:off x="273202" y="2723771"/>
                <a:ext cx="8506624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202" y="2723771"/>
                <a:ext cx="8506624" cy="9050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/>
              <p:nvPr/>
            </p:nvSpPr>
            <p:spPr bwMode="auto">
              <a:xfrm>
                <a:off x="385392" y="1544928"/>
                <a:ext cx="8973023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392" y="1544928"/>
                <a:ext cx="8973023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/>
              <p:nvPr/>
            </p:nvSpPr>
            <p:spPr bwMode="auto">
              <a:xfrm>
                <a:off x="164320" y="5244927"/>
                <a:ext cx="9389942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ar-SY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20" y="5244927"/>
                <a:ext cx="9389942" cy="905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1AFD0CA0-A7E9-440B-BE1B-A77FE6981563}"/>
              </a:ext>
            </a:extLst>
          </p:cNvPr>
          <p:cNvSpPr/>
          <p:nvPr/>
        </p:nvSpPr>
        <p:spPr>
          <a:xfrm>
            <a:off x="8975246" y="5016660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C69134-1B6B-4F3C-BC1C-46090422DED8}"/>
              </a:ext>
            </a:extLst>
          </p:cNvPr>
          <p:cNvSpPr/>
          <p:nvPr/>
        </p:nvSpPr>
        <p:spPr>
          <a:xfrm>
            <a:off x="9177048" y="1350697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(تبسيط + جداول التحويل)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/>
              <p:nvPr/>
            </p:nvSpPr>
            <p:spPr bwMode="auto">
              <a:xfrm>
                <a:off x="536733" y="3924759"/>
                <a:ext cx="1135046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733" y="3924759"/>
                <a:ext cx="11350465" cy="905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273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  <a:r>
              <a:rPr lang="ar-SY" sz="3600" b="1" dirty="0">
                <a:solidFill>
                  <a:srgbClr val="FF0000"/>
                </a:solidFill>
              </a:rPr>
              <a:t> العكسي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EA8A3-F453-45E2-953E-960398B03BD0}"/>
              </a:ext>
            </a:extLst>
          </p:cNvPr>
          <p:cNvSpPr/>
          <p:nvPr/>
        </p:nvSpPr>
        <p:spPr>
          <a:xfrm>
            <a:off x="10774574" y="754323"/>
            <a:ext cx="851515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>
                <a:solidFill>
                  <a:srgbClr val="FF0000"/>
                </a:solidFill>
              </a:rPr>
              <a:t>تمارين</a:t>
            </a:r>
          </a:p>
        </p:txBody>
      </p:sp>
      <p:sp>
        <p:nvSpPr>
          <p:cNvPr id="18" name="مربع نص 21">
            <a:extLst>
              <a:ext uri="{FF2B5EF4-FFF2-40B4-BE49-F238E27FC236}">
                <a16:creationId xmlns:a16="http://schemas.microsoft.com/office/drawing/2014/main" id="{D1077A83-BF51-4E26-832A-CEFF3259081F}"/>
              </a:ext>
            </a:extLst>
          </p:cNvPr>
          <p:cNvSpPr txBox="1"/>
          <p:nvPr/>
        </p:nvSpPr>
        <p:spPr>
          <a:xfrm>
            <a:off x="6754817" y="873859"/>
            <a:ext cx="393795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914400" lvl="1" indent="-457200" algn="r" rtl="1">
              <a:lnSpc>
                <a:spcPct val="150000"/>
              </a:lnSpc>
              <a:buFont typeface="+mj-lt"/>
              <a:buAutoNum type="arabicPeriod"/>
              <a:defRPr sz="2400" b="1"/>
            </a:lvl2pPr>
            <a:lvl3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3pPr>
          </a:lstStyle>
          <a:p>
            <a:pPr algn="r" rtl="1"/>
            <a:r>
              <a:rPr lang="ar-SY" sz="2400" b="1" dirty="0"/>
              <a:t>أوجد تحويل </a:t>
            </a:r>
            <a:r>
              <a:rPr lang="en-US" sz="2400" b="1" dirty="0"/>
              <a:t>Z</a:t>
            </a:r>
            <a:r>
              <a:rPr lang="ar-SY" sz="2400" b="1" dirty="0"/>
              <a:t> العكسي للتوابع التالية:</a:t>
            </a:r>
            <a:endParaRPr lang="ar-SY" sz="2400" b="1" dirty="0">
              <a:sym typeface="Symbo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/>
              <p:nvPr/>
            </p:nvSpPr>
            <p:spPr bwMode="auto">
              <a:xfrm>
                <a:off x="285814" y="2635487"/>
                <a:ext cx="9435256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كائن 7">
                <a:extLst>
                  <a:ext uri="{FF2B5EF4-FFF2-40B4-BE49-F238E27FC236}">
                    <a16:creationId xmlns:a16="http://schemas.microsoft.com/office/drawing/2014/main" id="{71BA307E-15FF-45ED-BB67-2A3623F4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14" y="2635487"/>
                <a:ext cx="9435256" cy="9050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كائن 7">
                <a:extLst>
                  <a:ext uri="{FF2B5EF4-FFF2-40B4-BE49-F238E27FC236}">
                    <a16:creationId xmlns:a16="http://schemas.microsoft.com/office/drawing/2014/main" id="{F20D2CBF-8EEA-4E27-9FE9-63B372039E33}"/>
                  </a:ext>
                </a:extLst>
              </p:cNvPr>
              <p:cNvSpPr txBox="1"/>
              <p:nvPr/>
            </p:nvSpPr>
            <p:spPr bwMode="auto">
              <a:xfrm>
                <a:off x="435838" y="5863945"/>
                <a:ext cx="10637865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كائن 7">
                <a:extLst>
                  <a:ext uri="{FF2B5EF4-FFF2-40B4-BE49-F238E27FC236}">
                    <a16:creationId xmlns:a16="http://schemas.microsoft.com/office/drawing/2014/main" id="{F20D2CBF-8EEA-4E27-9FE9-63B37203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838" y="5863945"/>
                <a:ext cx="10637865" cy="90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CBFCCDE3-8132-4081-9717-82E8C9858617}"/>
              </a:ext>
            </a:extLst>
          </p:cNvPr>
          <p:cNvSpPr/>
          <p:nvPr/>
        </p:nvSpPr>
        <p:spPr>
          <a:xfrm>
            <a:off x="10433149" y="2472115"/>
            <a:ext cx="1287533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(جذور بسيطة)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871D9C-C66B-4BF0-963E-64495C895444}"/>
              </a:ext>
            </a:extLst>
          </p:cNvPr>
          <p:cNvSpPr/>
          <p:nvPr/>
        </p:nvSpPr>
        <p:spPr>
          <a:xfrm>
            <a:off x="8975246" y="5540314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 يساوي الصفر)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3ABCA1-5D7F-4BEA-9034-9709361C3706}"/>
              </a:ext>
            </a:extLst>
          </p:cNvPr>
          <p:cNvSpPr/>
          <p:nvPr/>
        </p:nvSpPr>
        <p:spPr>
          <a:xfrm>
            <a:off x="10439561" y="1408679"/>
            <a:ext cx="1281121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(تقسيم مباشر)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/>
              <p:nvPr/>
            </p:nvSpPr>
            <p:spPr bwMode="auto">
              <a:xfrm>
                <a:off x="498900" y="1544928"/>
                <a:ext cx="9985769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SY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كائن 7">
                <a:extLst>
                  <a:ext uri="{FF2B5EF4-FFF2-40B4-BE49-F238E27FC236}">
                    <a16:creationId xmlns:a16="http://schemas.microsoft.com/office/drawing/2014/main" id="{68089111-FEAA-4D94-A1C1-79887B73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00" y="1544928"/>
                <a:ext cx="9985769" cy="905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/>
              <p:nvPr/>
            </p:nvSpPr>
            <p:spPr bwMode="auto">
              <a:xfrm>
                <a:off x="365765" y="4800638"/>
                <a:ext cx="9389942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4" name="كائن 7">
                <a:extLst>
                  <a:ext uri="{FF2B5EF4-FFF2-40B4-BE49-F238E27FC236}">
                    <a16:creationId xmlns:a16="http://schemas.microsoft.com/office/drawing/2014/main" id="{29D19B23-EAFA-47E7-90C3-9F7EAE1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5" y="4800638"/>
                <a:ext cx="9389942" cy="905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1AFD0CA0-A7E9-440B-BE1B-A77FE6981563}"/>
              </a:ext>
            </a:extLst>
          </p:cNvPr>
          <p:cNvSpPr/>
          <p:nvPr/>
        </p:nvSpPr>
        <p:spPr>
          <a:xfrm>
            <a:off x="8975246" y="4531085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متكرر)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C69134-1B6B-4F3C-BC1C-46090422DED8}"/>
              </a:ext>
            </a:extLst>
          </p:cNvPr>
          <p:cNvSpPr/>
          <p:nvPr/>
        </p:nvSpPr>
        <p:spPr>
          <a:xfrm>
            <a:off x="8950021" y="3371931"/>
            <a:ext cx="2748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(جذر عقدي)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/>
              <p:nvPr/>
            </p:nvSpPr>
            <p:spPr bwMode="auto">
              <a:xfrm>
                <a:off x="517816" y="3685131"/>
                <a:ext cx="10961058" cy="90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S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S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927</m:t>
                                  </m:r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927</m:t>
                                  </m:r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كائن 7">
                <a:extLst>
                  <a:ext uri="{FF2B5EF4-FFF2-40B4-BE49-F238E27FC236}">
                    <a16:creationId xmlns:a16="http://schemas.microsoft.com/office/drawing/2014/main" id="{284282A8-C86C-4687-9FFC-68AEEE5A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816" y="3685131"/>
                <a:ext cx="10961058" cy="905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749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tlab">
            <a:extLst>
              <a:ext uri="{FF2B5EF4-FFF2-40B4-BE49-F238E27FC236}">
                <a16:creationId xmlns:a16="http://schemas.microsoft.com/office/drawing/2014/main" id="{B8E2CFAE-4A84-4F3D-8D78-FC2D52606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88" y="1936301"/>
            <a:ext cx="7893823" cy="29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70A4D6-D755-4872-BAA3-25C02C18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77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جلسة </a:t>
            </a:r>
            <a:r>
              <a:rPr lang="ar-SY" sz="3600" b="1" dirty="0" err="1">
                <a:solidFill>
                  <a:srgbClr val="FF0000"/>
                </a:solidFill>
              </a:rPr>
              <a:t>ماتلاب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3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الأنظمة السببية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1777925" y="966736"/>
            <a:ext cx="9801625" cy="2897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أسمع بتسمية نظام </a:t>
            </a:r>
            <a:r>
              <a:rPr lang="ar-SY" sz="2400" b="1" dirty="0">
                <a:solidFill>
                  <a:srgbClr val="FF0000"/>
                </a:solidFill>
              </a:rPr>
              <a:t>سببي </a:t>
            </a:r>
            <a:r>
              <a:rPr lang="en-US" sz="2400" b="1" dirty="0">
                <a:solidFill>
                  <a:srgbClr val="FF0000"/>
                </a:solidFill>
              </a:rPr>
              <a:t>causal</a:t>
            </a:r>
            <a:r>
              <a:rPr lang="ar-SY" sz="2400" b="1" dirty="0"/>
              <a:t>، ما هي؟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النظام سببي </a:t>
            </a:r>
            <a:r>
              <a:rPr lang="en-US" sz="2000" b="1" dirty="0"/>
              <a:t>causal</a:t>
            </a:r>
            <a:r>
              <a:rPr lang="ar-SY" sz="2000" b="1" dirty="0"/>
              <a:t> لأنه لا يمتلك أي خرج في الزمن السالب أي: أن </a:t>
            </a:r>
            <a:r>
              <a:rPr lang="en-US" sz="2000" b="1" dirty="0"/>
              <a:t>u(k)=0</a:t>
            </a:r>
            <a:r>
              <a:rPr lang="ar-SY" sz="2000" b="1" dirty="0"/>
              <a:t> و </a:t>
            </a:r>
            <a:r>
              <a:rPr lang="en-US" sz="2000" b="1" dirty="0"/>
              <a:t>y(k)=0</a:t>
            </a:r>
            <a:r>
              <a:rPr lang="ar-SY" sz="2000" b="1" dirty="0"/>
              <a:t> من أجل </a:t>
            </a:r>
            <a:r>
              <a:rPr lang="en-US" sz="2000" b="1" dirty="0"/>
              <a:t>k&lt;0</a:t>
            </a:r>
            <a:endParaRPr lang="ar-SY" sz="2000" b="1" dirty="0"/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الخرج يتعلق فقط بقيم الدخل الحالية والماضية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النظام لا يتوقع قيم الدخل المستقبلية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أي أن </a:t>
            </a:r>
            <a:r>
              <a:rPr lang="ar-SY" sz="2000" b="1" dirty="0">
                <a:solidFill>
                  <a:srgbClr val="FF0000"/>
                </a:solidFill>
              </a:rPr>
              <a:t>الدخل هو سبب لحصول الخرج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000" b="1" dirty="0"/>
              <a:t>عملياً جميع الأنظمة في العالم الحقيقي سببية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CABB2A-38F2-4E97-9938-A9F693F37115}"/>
              </a:ext>
            </a:extLst>
          </p:cNvPr>
          <p:cNvCxnSpPr>
            <a:cxnSpLocks/>
          </p:cNvCxnSpPr>
          <p:nvPr/>
        </p:nvCxnSpPr>
        <p:spPr>
          <a:xfrm flipV="1">
            <a:off x="4306004" y="4882233"/>
            <a:ext cx="1165028" cy="2107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مربع نص 10">
            <a:extLst>
              <a:ext uri="{FF2B5EF4-FFF2-40B4-BE49-F238E27FC236}">
                <a16:creationId xmlns:a16="http://schemas.microsoft.com/office/drawing/2014/main" id="{0758CBF3-7CFF-4992-B734-327D8675352E}"/>
              </a:ext>
            </a:extLst>
          </p:cNvPr>
          <p:cNvSpPr txBox="1"/>
          <p:nvPr/>
        </p:nvSpPr>
        <p:spPr>
          <a:xfrm>
            <a:off x="386117" y="4561987"/>
            <a:ext cx="3764642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algn="ctr"/>
            <a:r>
              <a:rPr lang="ar-SY" sz="2000" dirty="0"/>
              <a:t>نسمي هذا النظام غير </a:t>
            </a:r>
            <a:r>
              <a:rPr lang="ar-SY" sz="2000" dirty="0">
                <a:solidFill>
                  <a:srgbClr val="FF0000"/>
                </a:solidFill>
              </a:rPr>
              <a:t>سببي </a:t>
            </a:r>
            <a:r>
              <a:rPr lang="en-US" sz="2000" dirty="0">
                <a:solidFill>
                  <a:srgbClr val="FF0000"/>
                </a:solidFill>
              </a:rPr>
              <a:t>non causal</a:t>
            </a:r>
            <a:r>
              <a:rPr lang="ar-SY" sz="2000" dirty="0"/>
              <a:t> لأن الخرج يستجيب قبل تطبيق الدخل</a:t>
            </a:r>
          </a:p>
        </p:txBody>
      </p:sp>
      <p:pic>
        <p:nvPicPr>
          <p:cNvPr id="1026" name="Picture 2" descr="http://www.songho.ca/dsp/system/files/sys_causal01.gif">
            <a:extLst>
              <a:ext uri="{FF2B5EF4-FFF2-40B4-BE49-F238E27FC236}">
                <a16:creationId xmlns:a16="http://schemas.microsoft.com/office/drawing/2014/main" id="{894D139A-D322-4359-9D8F-4469C2ED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95" y="3791804"/>
            <a:ext cx="3081069" cy="26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0A7753-F212-4C3F-92A8-0343435AB72D}"/>
              </a:ext>
            </a:extLst>
          </p:cNvPr>
          <p:cNvSpPr/>
          <p:nvPr/>
        </p:nvSpPr>
        <p:spPr>
          <a:xfrm>
            <a:off x="4426109" y="1025595"/>
            <a:ext cx="7281372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ما الغاية الأساسية من نمذجة أي نظام ما؟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Y" sz="2400" b="1" dirty="0"/>
              <a:t>معرفة طبيعة خرج النظام عند تطبيق إشارة دخل معينة</a:t>
            </a:r>
          </a:p>
        </p:txBody>
      </p:sp>
      <p:sp>
        <p:nvSpPr>
          <p:cNvPr id="46" name="مربع نص 7">
            <a:extLst>
              <a:ext uri="{FF2B5EF4-FFF2-40B4-BE49-F238E27FC236}">
                <a16:creationId xmlns:a16="http://schemas.microsoft.com/office/drawing/2014/main" id="{E0D6FF1B-C5CE-448A-8024-991331F2CD37}"/>
              </a:ext>
            </a:extLst>
          </p:cNvPr>
          <p:cNvSpPr txBox="1"/>
          <p:nvPr/>
        </p:nvSpPr>
        <p:spPr>
          <a:xfrm>
            <a:off x="2805701" y="2265014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مثال</a:t>
            </a:r>
            <a:r>
              <a:rPr lang="ar-SY" dirty="0"/>
              <a:t> نظام متقطع ممثل بالمعادلة </a:t>
            </a:r>
            <a:r>
              <a:rPr lang="ar-SY" dirty="0" err="1"/>
              <a:t>الفرقية</a:t>
            </a:r>
            <a:r>
              <a:rPr lang="ar-SY" dirty="0"/>
              <a:t>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/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Object 2">
                <a:extLst>
                  <a:ext uri="{FF2B5EF4-FFF2-40B4-BE49-F238E27FC236}">
                    <a16:creationId xmlns:a16="http://schemas.microsoft.com/office/drawing/2014/main" id="{58B6C7B4-9C31-457B-A1C3-858B87CE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5768" y="2420458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مربع نص 9">
            <a:extLst>
              <a:ext uri="{FF2B5EF4-FFF2-40B4-BE49-F238E27FC236}">
                <a16:creationId xmlns:a16="http://schemas.microsoft.com/office/drawing/2014/main" id="{DFC58475-E4C3-4B29-B8FD-44DC022DA1C5}"/>
              </a:ext>
            </a:extLst>
          </p:cNvPr>
          <p:cNvSpPr txBox="1"/>
          <p:nvPr/>
        </p:nvSpPr>
        <p:spPr>
          <a:xfrm>
            <a:off x="5070296" y="2946208"/>
            <a:ext cx="5216143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>
                <a:solidFill>
                  <a:srgbClr val="FF0000"/>
                </a:solidFill>
              </a:defRPr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>
                <a:solidFill>
                  <a:schemeClr val="tx1"/>
                </a:solidFill>
              </a:rPr>
              <a:t>فإذا علمت أن </a:t>
            </a:r>
            <a:r>
              <a:rPr lang="en-US" dirty="0">
                <a:solidFill>
                  <a:schemeClr val="tx1"/>
                </a:solidFill>
              </a:rPr>
              <a:t>u(k)=0</a:t>
            </a:r>
            <a:r>
              <a:rPr lang="ar-SY" dirty="0">
                <a:solidFill>
                  <a:schemeClr val="tx1"/>
                </a:solidFill>
              </a:rPr>
              <a:t> و </a:t>
            </a:r>
            <a:r>
              <a:rPr lang="en-US" dirty="0">
                <a:solidFill>
                  <a:schemeClr val="tx1"/>
                </a:solidFill>
              </a:rPr>
              <a:t>y(k)=0</a:t>
            </a:r>
            <a:r>
              <a:rPr lang="ar-SY" dirty="0">
                <a:solidFill>
                  <a:schemeClr val="tx1"/>
                </a:solidFill>
              </a:rPr>
              <a:t> من أجل </a:t>
            </a:r>
            <a:r>
              <a:rPr lang="en-US" dirty="0">
                <a:solidFill>
                  <a:schemeClr val="tx1"/>
                </a:solidFill>
              </a:rPr>
              <a:t>k&lt;0</a:t>
            </a:r>
            <a:r>
              <a:rPr lang="ar-SY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9" name="مربع نص 10">
            <a:extLst>
              <a:ext uri="{FF2B5EF4-FFF2-40B4-BE49-F238E27FC236}">
                <a16:creationId xmlns:a16="http://schemas.microsoft.com/office/drawing/2014/main" id="{1FC44528-8DA2-4CBA-84D0-9264F2F61D4C}"/>
              </a:ext>
            </a:extLst>
          </p:cNvPr>
          <p:cNvSpPr txBox="1"/>
          <p:nvPr/>
        </p:nvSpPr>
        <p:spPr>
          <a:xfrm>
            <a:off x="4275333" y="3739596"/>
            <a:ext cx="6019800" cy="5795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طبقت على هذا النظام إشارة الدخل التالية: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/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Object 2">
                <a:extLst>
                  <a:ext uri="{FF2B5EF4-FFF2-40B4-BE49-F238E27FC236}">
                    <a16:creationId xmlns:a16="http://schemas.microsoft.com/office/drawing/2014/main" id="{71F0307E-0273-45A2-A696-4D045BBA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7782" y="4589883"/>
                <a:ext cx="2336800" cy="406400"/>
              </a:xfrm>
              <a:prstGeom prst="rect">
                <a:avLst/>
              </a:prstGeom>
              <a:blipFill>
                <a:blip r:embed="rId3"/>
                <a:stretch>
                  <a:fillRect r="-781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مربع نص 12">
            <a:extLst>
              <a:ext uri="{FF2B5EF4-FFF2-40B4-BE49-F238E27FC236}">
                <a16:creationId xmlns:a16="http://schemas.microsoft.com/office/drawing/2014/main" id="{D642714B-5F39-48CE-9E5C-7C15E1A26F13}"/>
              </a:ext>
            </a:extLst>
          </p:cNvPr>
          <p:cNvSpPr txBox="1"/>
          <p:nvPr/>
        </p:nvSpPr>
        <p:spPr>
          <a:xfrm>
            <a:off x="4038039" y="5245706"/>
            <a:ext cx="6248400" cy="5866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r>
              <a:rPr lang="ar-SY" dirty="0"/>
              <a:t>المطلوب حساب قيم الخرج  </a:t>
            </a:r>
            <a:r>
              <a:rPr lang="en-US" dirty="0"/>
              <a:t>y(k)</a:t>
            </a:r>
            <a:r>
              <a:rPr lang="ar-SY" dirty="0"/>
              <a:t> من أجل </a:t>
            </a:r>
            <a:r>
              <a:rPr lang="en-US" dirty="0"/>
              <a:t>k &lt; 20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6723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/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B9C05EA3-C77C-4B32-9139-54CA8B00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319213"/>
                <a:ext cx="4699000" cy="406400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400783" y="1622816"/>
            <a:ext cx="5410200" cy="958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نحصل على القيم المطلوبة بطريقة متتالية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يمكن أن نكتب برنامج لحساب القيم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/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bject 2">
                <a:extLst>
                  <a:ext uri="{FF2B5EF4-FFF2-40B4-BE49-F238E27FC236}">
                    <a16:creationId xmlns:a16="http://schemas.microsoft.com/office/drawing/2014/main" id="{09B3F201-DC05-4F7B-B1DF-9A0FCA60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1966913"/>
                <a:ext cx="5080000" cy="40640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/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9AEA13CF-DAC5-4904-ADD4-9E0EA9391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2614613"/>
                <a:ext cx="4368800" cy="406400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/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bject 2">
                <a:extLst>
                  <a:ext uri="{FF2B5EF4-FFF2-40B4-BE49-F238E27FC236}">
                    <a16:creationId xmlns:a16="http://schemas.microsoft.com/office/drawing/2014/main" id="{F76DCAF9-43AD-4E52-B411-243C437C7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200771"/>
                <a:ext cx="4114800" cy="406400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/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91E89B40-8E8A-46B7-901E-F9441131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3796667"/>
                <a:ext cx="4013200" cy="40640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/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E3F7E246-A564-4296-88C2-170733719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5179727"/>
                <a:ext cx="4546600" cy="40640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رابط مستقيم 21">
            <a:extLst>
              <a:ext uri="{FF2B5EF4-FFF2-40B4-BE49-F238E27FC236}">
                <a16:creationId xmlns:a16="http://schemas.microsoft.com/office/drawing/2014/main" id="{6B39A4C1-D84A-45AB-9CDE-749C9C8D1283}"/>
              </a:ext>
            </a:extLst>
          </p:cNvPr>
          <p:cNvCxnSpPr/>
          <p:nvPr/>
        </p:nvCxnSpPr>
        <p:spPr>
          <a:xfrm rot="5400000">
            <a:off x="2435403" y="4748373"/>
            <a:ext cx="609600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الأولى:</a:t>
            </a:r>
            <a:r>
              <a:rPr lang="ar-SY" dirty="0"/>
              <a:t> تعويض القيم بشكل مباشر!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77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3" name="مربع نص 16">
            <a:extLst>
              <a:ext uri="{FF2B5EF4-FFF2-40B4-BE49-F238E27FC236}">
                <a16:creationId xmlns:a16="http://schemas.microsoft.com/office/drawing/2014/main" id="{2EAA8624-C53A-4791-89D3-8482B7BE7B84}"/>
              </a:ext>
            </a:extLst>
          </p:cNvPr>
          <p:cNvSpPr txBox="1"/>
          <p:nvPr/>
        </p:nvSpPr>
        <p:spPr>
          <a:xfrm>
            <a:off x="5334000" y="1536837"/>
            <a:ext cx="5410200" cy="496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r" rtl="1">
              <a:lnSpc>
                <a:spcPct val="150000"/>
              </a:lnSpc>
              <a:buFont typeface="Arial" panose="020B0604020202020204" pitchFamily="34" charset="0"/>
              <a:buNone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ar-SY" sz="2000" dirty="0"/>
              <a:t>إذاً نحتاج لحل المعادلة </a:t>
            </a:r>
            <a:r>
              <a:rPr lang="ar-SY" sz="2000" dirty="0" err="1"/>
              <a:t>الفرقية</a:t>
            </a:r>
            <a:r>
              <a:rPr lang="ar-SY" sz="2000" dirty="0"/>
              <a:t> &gt;&gt; عملية صعبة ومعقدة</a:t>
            </a:r>
          </a:p>
        </p:txBody>
      </p:sp>
      <p:sp>
        <p:nvSpPr>
          <p:cNvPr id="20" name="مربع نص 7">
            <a:extLst>
              <a:ext uri="{FF2B5EF4-FFF2-40B4-BE49-F238E27FC236}">
                <a16:creationId xmlns:a16="http://schemas.microsoft.com/office/drawing/2014/main" id="{62411CA1-6299-4D2D-B88F-F2C1C9916DDB}"/>
              </a:ext>
            </a:extLst>
          </p:cNvPr>
          <p:cNvSpPr txBox="1"/>
          <p:nvPr/>
        </p:nvSpPr>
        <p:spPr>
          <a:xfrm>
            <a:off x="3337103" y="922409"/>
            <a:ext cx="84582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  <a:lvl2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  <a:defRPr sz="2400" b="1"/>
            </a:lvl2pPr>
          </a:lstStyle>
          <a:p>
            <a:pPr marL="0" indent="0">
              <a:buNone/>
            </a:pPr>
            <a:r>
              <a:rPr lang="ar-SY" dirty="0">
                <a:solidFill>
                  <a:srgbClr val="FF0000"/>
                </a:solidFill>
              </a:rPr>
              <a:t>الطريقة الثانية:</a:t>
            </a:r>
            <a:r>
              <a:rPr lang="ar-SY" dirty="0"/>
              <a:t> نريد الحصول على معادلة رياضية (صيغة مغلقة </a:t>
            </a:r>
            <a:r>
              <a:rPr lang="en-US" dirty="0"/>
              <a:t>closed form</a:t>
            </a:r>
            <a:r>
              <a:rPr lang="ar-SY" dirty="0"/>
              <a:t>)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0A16289-2594-4C0A-8968-1E09B92E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3669" y="2717051"/>
            <a:ext cx="4401896" cy="353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/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F9FB7993-D423-4120-A019-7CD297208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103" y="1936471"/>
                <a:ext cx="4699000" cy="40640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/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33878ACB-B22A-4D5F-A6DB-71C44BB5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2997200"/>
                <a:ext cx="5689600" cy="863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719779-554E-43B9-A841-869D8D7C6FF3}"/>
              </a:ext>
            </a:extLst>
          </p:cNvPr>
          <p:cNvCxnSpPr/>
          <p:nvPr/>
        </p:nvCxnSpPr>
        <p:spPr>
          <a:xfrm>
            <a:off x="3200400" y="2625772"/>
            <a:ext cx="0" cy="37142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6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loud 61">
            <a:extLst>
              <a:ext uri="{FF2B5EF4-FFF2-40B4-BE49-F238E27FC236}">
                <a16:creationId xmlns:a16="http://schemas.microsoft.com/office/drawing/2014/main" id="{1F7AA134-5628-4C68-948D-07A656DD1247}"/>
              </a:ext>
            </a:extLst>
          </p:cNvPr>
          <p:cNvSpPr/>
          <p:nvPr/>
        </p:nvSpPr>
        <p:spPr>
          <a:xfrm>
            <a:off x="8713531" y="511732"/>
            <a:ext cx="2933272" cy="2080461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loud 60">
            <a:extLst>
              <a:ext uri="{FF2B5EF4-FFF2-40B4-BE49-F238E27FC236}">
                <a16:creationId xmlns:a16="http://schemas.microsoft.com/office/drawing/2014/main" id="{73CAD2AB-393B-4E27-A5F3-8F1D79E86B6C}"/>
              </a:ext>
            </a:extLst>
          </p:cNvPr>
          <p:cNvSpPr/>
          <p:nvPr/>
        </p:nvSpPr>
        <p:spPr>
          <a:xfrm>
            <a:off x="710886" y="602263"/>
            <a:ext cx="2933272" cy="2080461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A7A269CE-5B20-495B-98A5-B709D1C9E663}"/>
              </a:ext>
            </a:extLst>
          </p:cNvPr>
          <p:cNvSpPr/>
          <p:nvPr/>
        </p:nvSpPr>
        <p:spPr>
          <a:xfrm>
            <a:off x="4712134" y="3391050"/>
            <a:ext cx="2933272" cy="208046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/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ar-SY" sz="2800" dirty="0"/>
                  <a:t>العالم الحقيقي</a:t>
                </a:r>
              </a:p>
              <a:p>
                <a:pPr algn="ctr"/>
                <a:r>
                  <a:rPr lang="en-US" sz="2800" dirty="0"/>
                  <a:t>Time domain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E81B0A-6304-4A1A-B73D-E9593819D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77" y="3753291"/>
                <a:ext cx="2095445" cy="1384995"/>
              </a:xfrm>
              <a:prstGeom prst="rect">
                <a:avLst/>
              </a:prstGeom>
              <a:blipFill>
                <a:blip r:embed="rId2"/>
                <a:stretch>
                  <a:fillRect l="-4942" t="-4846" r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/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الترددي</a:t>
                </a:r>
              </a:p>
              <a:p>
                <a:pPr algn="ctr"/>
                <a:r>
                  <a:rPr lang="en-US" sz="2800" dirty="0"/>
                  <a:t>Frequency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92DCDC-D5E5-4286-8E67-5044B67E1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04" y="931562"/>
                <a:ext cx="2897012" cy="1421864"/>
              </a:xfrm>
              <a:prstGeom prst="rect">
                <a:avLst/>
              </a:prstGeom>
              <a:blipFill>
                <a:blip r:embed="rId3"/>
                <a:stretch>
                  <a:fillRect l="-3571" t="-4721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/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ar-SY" sz="2800" dirty="0"/>
                  <a:t>العالم </a:t>
                </a:r>
                <a:r>
                  <a:rPr lang="en-US" sz="2800" dirty="0"/>
                  <a:t>Z</a:t>
                </a:r>
                <a:endParaRPr lang="ar-SY" sz="2800" dirty="0"/>
              </a:p>
              <a:p>
                <a:pPr algn="ctr"/>
                <a:r>
                  <a:rPr lang="en-US" sz="2800" dirty="0"/>
                  <a:t>Z domain</a:t>
                </a:r>
                <a:endParaRPr lang="ar-SY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9D0FC2-97AB-44EE-906E-D068F3E4E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32" y="931562"/>
                <a:ext cx="1542409" cy="1384995"/>
              </a:xfrm>
              <a:prstGeom prst="rect">
                <a:avLst/>
              </a:prstGeom>
              <a:blipFill>
                <a:blip r:embed="rId4"/>
                <a:stretch>
                  <a:fillRect l="-7115" t="-5727" r="-7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Left 4">
            <a:extLst>
              <a:ext uri="{FF2B5EF4-FFF2-40B4-BE49-F238E27FC236}">
                <a16:creationId xmlns:a16="http://schemas.microsoft.com/office/drawing/2014/main" id="{6E76C9EA-308C-4E76-A272-0794EC8F0786}"/>
              </a:ext>
            </a:extLst>
          </p:cNvPr>
          <p:cNvSpPr/>
          <p:nvPr/>
        </p:nvSpPr>
        <p:spPr>
          <a:xfrm rot="1980796">
            <a:off x="3443276" y="2522307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5720B1CF-7D09-48E2-880E-B63F58B1069B}"/>
              </a:ext>
            </a:extLst>
          </p:cNvPr>
          <p:cNvSpPr/>
          <p:nvPr/>
        </p:nvSpPr>
        <p:spPr>
          <a:xfrm rot="19619204" flipH="1">
            <a:off x="7511840" y="2589088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A9A1E-23E4-4AF1-887F-8371ED304ADE}"/>
              </a:ext>
            </a:extLst>
          </p:cNvPr>
          <p:cNvSpPr/>
          <p:nvPr/>
        </p:nvSpPr>
        <p:spPr>
          <a:xfrm>
            <a:off x="4981148" y="556676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مستمر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FE7E9D-4E0B-4440-B9E4-06FE4F7554CC}"/>
              </a:ext>
            </a:extLst>
          </p:cNvPr>
          <p:cNvSpPr/>
          <p:nvPr/>
        </p:nvSpPr>
        <p:spPr>
          <a:xfrm>
            <a:off x="6553302" y="5566762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متقطع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5585F-F217-48B4-8AA1-EDA5C30E183E}"/>
              </a:ext>
            </a:extLst>
          </p:cNvPr>
          <p:cNvSpPr/>
          <p:nvPr/>
        </p:nvSpPr>
        <p:spPr>
          <a:xfrm>
            <a:off x="1660736" y="2918697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800" b="1" dirty="0">
                <a:solidFill>
                  <a:srgbClr val="FF0000"/>
                </a:solidFill>
              </a:rPr>
              <a:t>تحويل لابلاس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728DDC-E0B5-43D4-8290-88FBEFD45729}"/>
              </a:ext>
            </a:extLst>
          </p:cNvPr>
          <p:cNvSpPr/>
          <p:nvPr/>
        </p:nvSpPr>
        <p:spPr>
          <a:xfrm>
            <a:off x="9024080" y="2867830"/>
            <a:ext cx="1156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2800" b="1" dirty="0">
                <a:solidFill>
                  <a:srgbClr val="FF0000"/>
                </a:solidFill>
              </a:rPr>
              <a:t>تحويل 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14:cNvPr>
              <p14:cNvContentPartPr/>
              <p14:nvPr/>
            </p14:nvContentPartPr>
            <p14:xfrm>
              <a:off x="6739117" y="5141446"/>
              <a:ext cx="159816" cy="42531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2765D0-8791-45B1-99D1-8359E0078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0118" y="5132435"/>
                <a:ext cx="177453" cy="442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14:cNvPr>
              <p14:cNvContentPartPr/>
              <p14:nvPr/>
            </p14:nvContentPartPr>
            <p14:xfrm>
              <a:off x="5331010" y="5170091"/>
              <a:ext cx="314298" cy="434316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CEA34C-46B1-45E1-8659-57DE4787B0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2350" y="5161441"/>
                <a:ext cx="331980" cy="451977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A33CFA11-5775-4358-9770-299AA08986AD}"/>
              </a:ext>
            </a:extLst>
          </p:cNvPr>
          <p:cNvSpPr/>
          <p:nvPr/>
        </p:nvSpPr>
        <p:spPr>
          <a:xfrm>
            <a:off x="7992742" y="4767153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اكتشف اذا كانت الإشارة المتقطعة تحتوي اهتزازات </a:t>
            </a:r>
            <a:r>
              <a:rPr lang="ar-SY" sz="2000" b="1" dirty="0">
                <a:solidFill>
                  <a:srgbClr val="FF0000"/>
                </a:solidFill>
              </a:rPr>
              <a:t>متزايدة أو متناقضة بشكل أسي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</a:t>
            </a:r>
            <a:r>
              <a:rPr lang="ar-SY" sz="2000" b="1" dirty="0" err="1"/>
              <a:t>الفرقية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/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C183-7F0A-4BD0-B99A-54CE5C14D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324" y="3481256"/>
                <a:ext cx="2525598" cy="8958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/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985F77-8061-4492-921A-20F8844A7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1" y="3577133"/>
                <a:ext cx="2525598" cy="9036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/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FB9B3E7-F7C7-4A26-BBA8-8AB754B42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888" y="1781360"/>
                <a:ext cx="1305804" cy="4056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Left 58">
            <a:extLst>
              <a:ext uri="{FF2B5EF4-FFF2-40B4-BE49-F238E27FC236}">
                <a16:creationId xmlns:a16="http://schemas.microsoft.com/office/drawing/2014/main" id="{A4A3E4B4-3668-4178-AE7D-5ED1199F87A9}"/>
              </a:ext>
            </a:extLst>
          </p:cNvPr>
          <p:cNvSpPr/>
          <p:nvPr/>
        </p:nvSpPr>
        <p:spPr>
          <a:xfrm rot="10800000">
            <a:off x="5394787" y="1012810"/>
            <a:ext cx="1402423" cy="65921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72DB0B1-6085-464A-9413-5F08B679A778}"/>
              </a:ext>
            </a:extLst>
          </p:cNvPr>
          <p:cNvSpPr/>
          <p:nvPr/>
        </p:nvSpPr>
        <p:spPr>
          <a:xfrm>
            <a:off x="4697974" y="1816447"/>
            <a:ext cx="168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b="1" dirty="0"/>
              <a:t>&amp;   تقطيع الاشارة</a:t>
            </a:r>
            <a:endParaRPr lang="en-US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DE1E86-E30D-445B-80A6-792DE318C392}"/>
              </a:ext>
            </a:extLst>
          </p:cNvPr>
          <p:cNvSpPr/>
          <p:nvPr/>
        </p:nvSpPr>
        <p:spPr>
          <a:xfrm>
            <a:off x="363335" y="4772194"/>
            <a:ext cx="3976937" cy="14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تعرف على المركبات الترددية للإشارة المستمرة</a:t>
            </a:r>
            <a:endParaRPr lang="en-US" sz="2000" b="1" dirty="0"/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000" b="1" dirty="0"/>
              <a:t>حل أبسط للمعادلات التفاضلية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92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28" grpId="0" animBg="1"/>
      <p:bldP spid="4" grpId="0"/>
      <p:bldP spid="37" grpId="0"/>
      <p:bldP spid="39" grpId="0"/>
      <p:bldP spid="5" grpId="0" animBg="1"/>
      <p:bldP spid="42" grpId="0" animBg="1"/>
      <p:bldP spid="7" grpId="0"/>
      <p:bldP spid="43" grpId="0"/>
      <p:bldP spid="44" grpId="0"/>
      <p:bldP spid="45" grpId="0"/>
      <p:bldP spid="54" grpId="0"/>
      <p:bldP spid="56" grpId="0"/>
      <p:bldP spid="57" grpId="0"/>
      <p:bldP spid="58" grpId="0"/>
      <p:bldP spid="59" grpId="0" animBg="1"/>
      <p:bldP spid="60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574-2215-4392-A13F-7655B4EE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3" y="0"/>
            <a:ext cx="10515600" cy="811658"/>
          </a:xfrm>
        </p:spPr>
        <p:txBody>
          <a:bodyPr>
            <a:normAutofit/>
          </a:bodyPr>
          <a:lstStyle/>
          <a:p>
            <a:pPr algn="ctr" rtl="1"/>
            <a:r>
              <a:rPr lang="ar-SY" sz="3600" b="1" dirty="0">
                <a:solidFill>
                  <a:srgbClr val="FF0000"/>
                </a:solidFill>
              </a:rPr>
              <a:t>تحويل </a:t>
            </a:r>
            <a:r>
              <a:rPr lang="en-US" sz="3600" b="1" dirty="0">
                <a:solidFill>
                  <a:srgbClr val="FF0000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/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كيف نقوم بتقطيع إشارة؟</a:t>
                </a:r>
              </a:p>
              <a:p>
                <a:pPr marL="914400" lvl="1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ar-SY" sz="2400" b="1" dirty="0"/>
                  <a:t>نضربها بقطار من النبضات الواحدية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F0A7753-F212-4C3F-92A8-0343435A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09" y="1025595"/>
                <a:ext cx="7281372" cy="1140697"/>
              </a:xfrm>
              <a:prstGeom prst="rect">
                <a:avLst/>
              </a:prstGeom>
              <a:blipFill>
                <a:blip r:embed="rId2"/>
                <a:stretch>
                  <a:fillRect r="-1172" b="-1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رابط مستقيم 18">
            <a:extLst>
              <a:ext uri="{FF2B5EF4-FFF2-40B4-BE49-F238E27FC236}">
                <a16:creationId xmlns:a16="http://schemas.microsoft.com/office/drawing/2014/main" id="{C1B077FB-8B7A-40B6-9BFA-0A6CFD1B1D54}"/>
              </a:ext>
            </a:extLst>
          </p:cNvPr>
          <p:cNvCxnSpPr/>
          <p:nvPr/>
        </p:nvCxnSpPr>
        <p:spPr>
          <a:xfrm rot="5400000" flipH="1" flipV="1">
            <a:off x="708928" y="46272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رابط مستقيم 29">
            <a:extLst>
              <a:ext uri="{FF2B5EF4-FFF2-40B4-BE49-F238E27FC236}">
                <a16:creationId xmlns:a16="http://schemas.microsoft.com/office/drawing/2014/main" id="{1144C5D0-7608-4BCF-B32F-478764401E46}"/>
              </a:ext>
            </a:extLst>
          </p:cNvPr>
          <p:cNvCxnSpPr/>
          <p:nvPr/>
        </p:nvCxnSpPr>
        <p:spPr>
          <a:xfrm rot="5400000">
            <a:off x="1349405" y="5037689"/>
            <a:ext cx="320040" cy="794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رابط مستقيم 30">
            <a:extLst>
              <a:ext uri="{FF2B5EF4-FFF2-40B4-BE49-F238E27FC236}">
                <a16:creationId xmlns:a16="http://schemas.microsoft.com/office/drawing/2014/main" id="{B5457007-760B-4C17-B8DC-7BC48F428CA0}"/>
              </a:ext>
            </a:extLst>
          </p:cNvPr>
          <p:cNvCxnSpPr/>
          <p:nvPr/>
        </p:nvCxnSpPr>
        <p:spPr>
          <a:xfrm rot="5400000">
            <a:off x="1646982" y="5090190"/>
            <a:ext cx="18288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رابط مستقيم 31">
            <a:extLst>
              <a:ext uri="{FF2B5EF4-FFF2-40B4-BE49-F238E27FC236}">
                <a16:creationId xmlns:a16="http://schemas.microsoft.com/office/drawing/2014/main" id="{060ADDDA-81A3-456F-B0D7-0EEEA5AB0040}"/>
              </a:ext>
            </a:extLst>
          </p:cNvPr>
          <p:cNvCxnSpPr/>
          <p:nvPr/>
        </p:nvCxnSpPr>
        <p:spPr>
          <a:xfrm rot="5400000">
            <a:off x="1907586" y="5144958"/>
            <a:ext cx="118872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رابط مستقيم 32">
            <a:extLst>
              <a:ext uri="{FF2B5EF4-FFF2-40B4-BE49-F238E27FC236}">
                <a16:creationId xmlns:a16="http://schemas.microsoft.com/office/drawing/2014/main" id="{B69EFE9F-BA5C-4AD9-9126-655BE003299B}"/>
              </a:ext>
            </a:extLst>
          </p:cNvPr>
          <p:cNvCxnSpPr/>
          <p:nvPr/>
        </p:nvCxnSpPr>
        <p:spPr>
          <a:xfrm rot="5400000">
            <a:off x="2163618" y="5170386"/>
            <a:ext cx="6400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رابط مستقيم 33">
            <a:extLst>
              <a:ext uri="{FF2B5EF4-FFF2-40B4-BE49-F238E27FC236}">
                <a16:creationId xmlns:a16="http://schemas.microsoft.com/office/drawing/2014/main" id="{F4E30B2D-D998-422F-860C-BDA9A6AC87F7}"/>
              </a:ext>
            </a:extLst>
          </p:cNvPr>
          <p:cNvCxnSpPr/>
          <p:nvPr/>
        </p:nvCxnSpPr>
        <p:spPr>
          <a:xfrm rot="5400000" flipH="1" flipV="1">
            <a:off x="2424222" y="517229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رابط مستقيم 34">
            <a:extLst>
              <a:ext uri="{FF2B5EF4-FFF2-40B4-BE49-F238E27FC236}">
                <a16:creationId xmlns:a16="http://schemas.microsoft.com/office/drawing/2014/main" id="{F6C791D3-FA97-4A45-87A2-9F7242DEAEC0}"/>
              </a:ext>
            </a:extLst>
          </p:cNvPr>
          <p:cNvCxnSpPr/>
          <p:nvPr/>
        </p:nvCxnSpPr>
        <p:spPr>
          <a:xfrm rot="5400000" flipH="1" flipV="1">
            <a:off x="26528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رابط مستقيم 35">
            <a:extLst>
              <a:ext uri="{FF2B5EF4-FFF2-40B4-BE49-F238E27FC236}">
                <a16:creationId xmlns:a16="http://schemas.microsoft.com/office/drawing/2014/main" id="{3634014E-5912-4F1F-8F8A-09B80A39A790}"/>
              </a:ext>
            </a:extLst>
          </p:cNvPr>
          <p:cNvCxnSpPr/>
          <p:nvPr/>
        </p:nvCxnSpPr>
        <p:spPr>
          <a:xfrm rot="5400000" flipH="1" flipV="1">
            <a:off x="2881422" y="5198724"/>
            <a:ext cx="1588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رابط مستقيم 36">
            <a:extLst>
              <a:ext uri="{FF2B5EF4-FFF2-40B4-BE49-F238E27FC236}">
                <a16:creationId xmlns:a16="http://schemas.microsoft.com/office/drawing/2014/main" id="{0177AE9C-2703-40F1-99AE-6F9CFFAF861A}"/>
              </a:ext>
            </a:extLst>
          </p:cNvPr>
          <p:cNvCxnSpPr/>
          <p:nvPr/>
        </p:nvCxnSpPr>
        <p:spPr>
          <a:xfrm rot="16200000" flipH="1">
            <a:off x="938322" y="4855824"/>
            <a:ext cx="685800" cy="158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رابط مستقيم 7">
            <a:extLst>
              <a:ext uri="{FF2B5EF4-FFF2-40B4-BE49-F238E27FC236}">
                <a16:creationId xmlns:a16="http://schemas.microsoft.com/office/drawing/2014/main" id="{0E619277-7DC1-4E7B-95C2-0538FA6E13F9}"/>
              </a:ext>
            </a:extLst>
          </p:cNvPr>
          <p:cNvCxnSpPr/>
          <p:nvPr/>
        </p:nvCxnSpPr>
        <p:spPr>
          <a:xfrm>
            <a:off x="1281222" y="23793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رابط مستقيم 9">
            <a:extLst>
              <a:ext uri="{FF2B5EF4-FFF2-40B4-BE49-F238E27FC236}">
                <a16:creationId xmlns:a16="http://schemas.microsoft.com/office/drawing/2014/main" id="{3E498E90-8E25-45B1-ABB3-85FD74ECD715}"/>
              </a:ext>
            </a:extLst>
          </p:cNvPr>
          <p:cNvCxnSpPr/>
          <p:nvPr/>
        </p:nvCxnSpPr>
        <p:spPr>
          <a:xfrm rot="5400000" flipH="1" flipV="1">
            <a:off x="708928" y="18078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رابط مستقيم 14">
            <a:extLst>
              <a:ext uri="{FF2B5EF4-FFF2-40B4-BE49-F238E27FC236}">
                <a16:creationId xmlns:a16="http://schemas.microsoft.com/office/drawing/2014/main" id="{2DC3F519-AEF5-46F0-85FF-CBE330AAF0B2}"/>
              </a:ext>
            </a:extLst>
          </p:cNvPr>
          <p:cNvCxnSpPr/>
          <p:nvPr/>
        </p:nvCxnSpPr>
        <p:spPr>
          <a:xfrm>
            <a:off x="1281222" y="38271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رابط مستقيم 15">
            <a:extLst>
              <a:ext uri="{FF2B5EF4-FFF2-40B4-BE49-F238E27FC236}">
                <a16:creationId xmlns:a16="http://schemas.microsoft.com/office/drawing/2014/main" id="{FEE08889-803B-4369-84B7-5BC6CEAB1802}"/>
              </a:ext>
            </a:extLst>
          </p:cNvPr>
          <p:cNvCxnSpPr/>
          <p:nvPr/>
        </p:nvCxnSpPr>
        <p:spPr>
          <a:xfrm rot="5400000" flipH="1" flipV="1">
            <a:off x="708928" y="3255624"/>
            <a:ext cx="1143794" cy="79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رابط مستقيم 17">
            <a:extLst>
              <a:ext uri="{FF2B5EF4-FFF2-40B4-BE49-F238E27FC236}">
                <a16:creationId xmlns:a16="http://schemas.microsoft.com/office/drawing/2014/main" id="{994F047A-1934-48E2-9AE6-E9E307D30EFE}"/>
              </a:ext>
            </a:extLst>
          </p:cNvPr>
          <p:cNvCxnSpPr/>
          <p:nvPr/>
        </p:nvCxnSpPr>
        <p:spPr>
          <a:xfrm>
            <a:off x="1281222" y="5198724"/>
            <a:ext cx="2133600" cy="15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رابط مستقيم 21">
            <a:extLst>
              <a:ext uri="{FF2B5EF4-FFF2-40B4-BE49-F238E27FC236}">
                <a16:creationId xmlns:a16="http://schemas.microsoft.com/office/drawing/2014/main" id="{FBA163D1-5FC8-45B1-8AE1-61C277F3413B}"/>
              </a:ext>
            </a:extLst>
          </p:cNvPr>
          <p:cNvCxnSpPr/>
          <p:nvPr/>
        </p:nvCxnSpPr>
        <p:spPr>
          <a:xfrm rot="5400000">
            <a:off x="1129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رابط مستقيم 22">
            <a:extLst>
              <a:ext uri="{FF2B5EF4-FFF2-40B4-BE49-F238E27FC236}">
                <a16:creationId xmlns:a16="http://schemas.microsoft.com/office/drawing/2014/main" id="{CFB158B5-8B6D-4879-AB76-3DDCEE4B43F3}"/>
              </a:ext>
            </a:extLst>
          </p:cNvPr>
          <p:cNvCxnSpPr/>
          <p:nvPr/>
        </p:nvCxnSpPr>
        <p:spPr>
          <a:xfrm rot="5400000">
            <a:off x="1358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رابط مستقيم 23">
            <a:extLst>
              <a:ext uri="{FF2B5EF4-FFF2-40B4-BE49-F238E27FC236}">
                <a16:creationId xmlns:a16="http://schemas.microsoft.com/office/drawing/2014/main" id="{5643D250-B788-4709-BBD7-902B27DFFA14}"/>
              </a:ext>
            </a:extLst>
          </p:cNvPr>
          <p:cNvCxnSpPr/>
          <p:nvPr/>
        </p:nvCxnSpPr>
        <p:spPr>
          <a:xfrm rot="5400000">
            <a:off x="15868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رابط مستقيم 24">
            <a:extLst>
              <a:ext uri="{FF2B5EF4-FFF2-40B4-BE49-F238E27FC236}">
                <a16:creationId xmlns:a16="http://schemas.microsoft.com/office/drawing/2014/main" id="{682719E0-830D-45B4-B3EF-C6CC5993AA2B}"/>
              </a:ext>
            </a:extLst>
          </p:cNvPr>
          <p:cNvCxnSpPr/>
          <p:nvPr/>
        </p:nvCxnSpPr>
        <p:spPr>
          <a:xfrm rot="5400000">
            <a:off x="18154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رابط مستقيم 25">
            <a:extLst>
              <a:ext uri="{FF2B5EF4-FFF2-40B4-BE49-F238E27FC236}">
                <a16:creationId xmlns:a16="http://schemas.microsoft.com/office/drawing/2014/main" id="{2897869E-8030-42D2-865E-0168395B84A8}"/>
              </a:ext>
            </a:extLst>
          </p:cNvPr>
          <p:cNvCxnSpPr/>
          <p:nvPr/>
        </p:nvCxnSpPr>
        <p:spPr>
          <a:xfrm rot="5400000">
            <a:off x="2044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رابط مستقيم 26">
            <a:extLst>
              <a:ext uri="{FF2B5EF4-FFF2-40B4-BE49-F238E27FC236}">
                <a16:creationId xmlns:a16="http://schemas.microsoft.com/office/drawing/2014/main" id="{EEEFFDCE-46DD-4FA4-9765-E991D6982550}"/>
              </a:ext>
            </a:extLst>
          </p:cNvPr>
          <p:cNvCxnSpPr/>
          <p:nvPr/>
        </p:nvCxnSpPr>
        <p:spPr>
          <a:xfrm rot="5400000">
            <a:off x="22726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رابط مستقيم 27">
            <a:extLst>
              <a:ext uri="{FF2B5EF4-FFF2-40B4-BE49-F238E27FC236}">
                <a16:creationId xmlns:a16="http://schemas.microsoft.com/office/drawing/2014/main" id="{8E666C17-7748-45F8-8D7E-09B798BA5BD0}"/>
              </a:ext>
            </a:extLst>
          </p:cNvPr>
          <p:cNvCxnSpPr/>
          <p:nvPr/>
        </p:nvCxnSpPr>
        <p:spPr>
          <a:xfrm rot="5400000">
            <a:off x="25012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رابط مستقيم 28">
            <a:extLst>
              <a:ext uri="{FF2B5EF4-FFF2-40B4-BE49-F238E27FC236}">
                <a16:creationId xmlns:a16="http://schemas.microsoft.com/office/drawing/2014/main" id="{D29D8D00-26EF-4B51-9A0F-97FA0EA7EA5A}"/>
              </a:ext>
            </a:extLst>
          </p:cNvPr>
          <p:cNvCxnSpPr/>
          <p:nvPr/>
        </p:nvCxnSpPr>
        <p:spPr>
          <a:xfrm rot="5400000">
            <a:off x="901016" y="3445330"/>
            <a:ext cx="762000" cy="1588"/>
          </a:xfrm>
          <a:prstGeom prst="line">
            <a:avLst/>
          </a:prstGeom>
          <a:ln w="25400">
            <a:solidFill>
              <a:schemeClr val="tx2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مربع نص 46">
            <a:extLst>
              <a:ext uri="{FF2B5EF4-FFF2-40B4-BE49-F238E27FC236}">
                <a16:creationId xmlns:a16="http://schemas.microsoft.com/office/drawing/2014/main" id="{0E24F170-23D3-4BC0-BC5F-D4EF19A21230}"/>
              </a:ext>
            </a:extLst>
          </p:cNvPr>
          <p:cNvSpPr txBox="1"/>
          <p:nvPr/>
        </p:nvSpPr>
        <p:spPr>
          <a:xfrm>
            <a:off x="299587" y="1083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x(t)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0" name="مربع نص 47">
            <a:extLst>
              <a:ext uri="{FF2B5EF4-FFF2-40B4-BE49-F238E27FC236}">
                <a16:creationId xmlns:a16="http://schemas.microsoft.com/office/drawing/2014/main" id="{E9BEB301-7861-4DD5-AEAB-969EE8C090AC}"/>
              </a:ext>
            </a:extLst>
          </p:cNvPr>
          <p:cNvSpPr txBox="1"/>
          <p:nvPr/>
        </p:nvSpPr>
        <p:spPr>
          <a:xfrm>
            <a:off x="290622" y="26079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P(t)</a:t>
            </a:r>
            <a:endParaRPr lang="ar-SA" b="1" dirty="0"/>
          </a:p>
        </p:txBody>
      </p:sp>
      <p:sp>
        <p:nvSpPr>
          <p:cNvPr id="71" name="مربع نص 48">
            <a:extLst>
              <a:ext uri="{FF2B5EF4-FFF2-40B4-BE49-F238E27FC236}">
                <a16:creationId xmlns:a16="http://schemas.microsoft.com/office/drawing/2014/main" id="{2446B583-3065-4B3D-972F-FF979197E6F9}"/>
              </a:ext>
            </a:extLst>
          </p:cNvPr>
          <p:cNvSpPr txBox="1"/>
          <p:nvPr/>
        </p:nvSpPr>
        <p:spPr>
          <a:xfrm>
            <a:off x="290622" y="4055724"/>
            <a:ext cx="99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30000" dirty="0">
                <a:solidFill>
                  <a:srgbClr val="FF0000"/>
                </a:solidFill>
              </a:rPr>
              <a:t>*</a:t>
            </a:r>
            <a:r>
              <a:rPr lang="en-US" b="1" dirty="0">
                <a:solidFill>
                  <a:srgbClr val="FF0000"/>
                </a:solidFill>
              </a:rPr>
              <a:t>(k)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72" name="مربع نص 49">
            <a:extLst>
              <a:ext uri="{FF2B5EF4-FFF2-40B4-BE49-F238E27FC236}">
                <a16:creationId xmlns:a16="http://schemas.microsoft.com/office/drawing/2014/main" id="{E1D8E238-D99E-46F7-8077-4CB68FDDA760}"/>
              </a:ext>
            </a:extLst>
          </p:cNvPr>
          <p:cNvSpPr txBox="1"/>
          <p:nvPr/>
        </p:nvSpPr>
        <p:spPr>
          <a:xfrm>
            <a:off x="1890822" y="2531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73" name="مربع نص 50">
            <a:extLst>
              <a:ext uri="{FF2B5EF4-FFF2-40B4-BE49-F238E27FC236}">
                <a16:creationId xmlns:a16="http://schemas.microsoft.com/office/drawing/2014/main" id="{61D79C19-A765-4646-983F-CEC10B04F8EB}"/>
              </a:ext>
            </a:extLst>
          </p:cNvPr>
          <p:cNvSpPr txBox="1"/>
          <p:nvPr/>
        </p:nvSpPr>
        <p:spPr>
          <a:xfrm>
            <a:off x="1890822" y="4055724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p:sp>
        <p:nvSpPr>
          <p:cNvPr id="74" name="مربع نص 51">
            <a:extLst>
              <a:ext uri="{FF2B5EF4-FFF2-40B4-BE49-F238E27FC236}">
                <a16:creationId xmlns:a16="http://schemas.microsoft.com/office/drawing/2014/main" id="{1EE62088-0C29-4DCD-8FDB-661EF50CB3FA}"/>
              </a:ext>
            </a:extLst>
          </p:cNvPr>
          <p:cNvSpPr txBox="1"/>
          <p:nvPr/>
        </p:nvSpPr>
        <p:spPr>
          <a:xfrm>
            <a:off x="3186222" y="1922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5" name="مربع نص 52">
            <a:extLst>
              <a:ext uri="{FF2B5EF4-FFF2-40B4-BE49-F238E27FC236}">
                <a16:creationId xmlns:a16="http://schemas.microsoft.com/office/drawing/2014/main" id="{9408CFF5-33D1-4379-A3F4-16CC3EFB0DF0}"/>
              </a:ext>
            </a:extLst>
          </p:cNvPr>
          <p:cNvSpPr txBox="1"/>
          <p:nvPr/>
        </p:nvSpPr>
        <p:spPr>
          <a:xfrm>
            <a:off x="3186222" y="34461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p:sp>
        <p:nvSpPr>
          <p:cNvPr id="76" name="مربع نص 53">
            <a:extLst>
              <a:ext uri="{FF2B5EF4-FFF2-40B4-BE49-F238E27FC236}">
                <a16:creationId xmlns:a16="http://schemas.microsoft.com/office/drawing/2014/main" id="{3D743A26-EBEC-4993-8FCB-568BF13E54CA}"/>
              </a:ext>
            </a:extLst>
          </p:cNvPr>
          <p:cNvSpPr txBox="1"/>
          <p:nvPr/>
        </p:nvSpPr>
        <p:spPr>
          <a:xfrm>
            <a:off x="3186222" y="4817724"/>
            <a:ext cx="381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</a:t>
            </a:r>
            <a:endParaRPr lang="ar-S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/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077011-96F6-4450-B346-4EB4431B9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762" y="1716021"/>
                <a:ext cx="9050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/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70334-4939-45B0-BF8D-0825CA38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63" y="2841702"/>
                <a:ext cx="2525598" cy="84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قوس 13">
            <a:extLst>
              <a:ext uri="{FF2B5EF4-FFF2-40B4-BE49-F238E27FC236}">
                <a16:creationId xmlns:a16="http://schemas.microsoft.com/office/drawing/2014/main" id="{40F80E01-EEFF-463E-839B-299DD2222E78}"/>
              </a:ext>
            </a:extLst>
          </p:cNvPr>
          <p:cNvSpPr/>
          <p:nvPr/>
        </p:nvSpPr>
        <p:spPr>
          <a:xfrm rot="10800000">
            <a:off x="1290187" y="1015146"/>
            <a:ext cx="3124200" cy="1371600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/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F92294-3DFC-4904-AB8D-5579EED9A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06" y="4393793"/>
                <a:ext cx="3232429" cy="84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مربع نص 49">
            <a:extLst>
              <a:ext uri="{FF2B5EF4-FFF2-40B4-BE49-F238E27FC236}">
                <a16:creationId xmlns:a16="http://schemas.microsoft.com/office/drawing/2014/main" id="{A456B84E-207F-4E89-9C00-96101A6227DC}"/>
              </a:ext>
            </a:extLst>
          </p:cNvPr>
          <p:cNvSpPr txBox="1"/>
          <p:nvPr/>
        </p:nvSpPr>
        <p:spPr>
          <a:xfrm>
            <a:off x="4405422" y="2170277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Symbol"/>
              </a:rPr>
              <a:t>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82" name="مربع نص 50">
            <a:extLst>
              <a:ext uri="{FF2B5EF4-FFF2-40B4-BE49-F238E27FC236}">
                <a16:creationId xmlns:a16="http://schemas.microsoft.com/office/drawing/2014/main" id="{3EAE1664-FF40-49B8-ACB0-5CFE86F0EFA2}"/>
              </a:ext>
            </a:extLst>
          </p:cNvPr>
          <p:cNvSpPr txBox="1"/>
          <p:nvPr/>
        </p:nvSpPr>
        <p:spPr>
          <a:xfrm>
            <a:off x="4414387" y="3831450"/>
            <a:ext cx="457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sym typeface="Symbol"/>
              </a:rPr>
              <a:t>=</a:t>
            </a:r>
            <a:endParaRPr lang="ar-SA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/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لابلاس للنبضة الواحدية (مع إزاحة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ar-SY" sz="2400" b="1" dirty="0"/>
                  <a:t>)</a:t>
                </a:r>
                <a:endParaRPr lang="en-US" sz="2400" b="1" dirty="0"/>
              </a:p>
              <a:p>
                <a:pPr algn="r" rtl="1">
                  <a:lnSpc>
                    <a:spcPct val="150000"/>
                  </a:lnSpc>
                </a:pPr>
                <a:r>
                  <a:rPr lang="en-US" sz="2400" b="1" dirty="0"/>
                  <a:t>		 </a:t>
                </a:r>
                <a:r>
                  <a:rPr lang="ar-SY" sz="2400" b="1" dirty="0"/>
                  <a:t> </a:t>
                </a:r>
                <a14:m>
                  <m:oMath xmlns:m="http://schemas.openxmlformats.org/officeDocument/2006/math">
                    <m:r>
                      <a:rPr lang="ar-SY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ar-SY" sz="2400" b="1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60C581-48E7-4D98-BC11-CF2972AED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775" y="2326275"/>
                <a:ext cx="7281372" cy="1213281"/>
              </a:xfrm>
              <a:prstGeom prst="rect">
                <a:avLst/>
              </a:prstGeom>
              <a:blipFill>
                <a:blip r:embed="rId6"/>
                <a:stretch>
                  <a:fillRect r="-1173" b="-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/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390004-89E5-45C5-8FA6-344E0F467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22" y="4010651"/>
                <a:ext cx="2944756" cy="931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171C0AE-978D-4682-95B2-8625B0ED8D4C}"/>
              </a:ext>
            </a:extLst>
          </p:cNvPr>
          <p:cNvSpPr/>
          <p:nvPr/>
        </p:nvSpPr>
        <p:spPr>
          <a:xfrm>
            <a:off x="9672263" y="3450067"/>
            <a:ext cx="2008884" cy="586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b="1" dirty="0"/>
              <a:t>تصبح الإشارة: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/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SY" sz="2400" b="1" dirty="0"/>
                  <a:t>تحويل </a:t>
                </a:r>
                <a:r>
                  <a:rPr lang="en-US" sz="2400" b="1" dirty="0"/>
                  <a:t>Z</a:t>
                </a:r>
                <a:r>
                  <a:rPr lang="ar-SY" sz="2400" b="1" dirty="0"/>
                  <a:t> بعد استبدال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ar-SY" sz="2400" b="1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301E73-DC2D-4E5B-946C-C270BEB0F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474" y="4999544"/>
                <a:ext cx="3818673" cy="586507"/>
              </a:xfrm>
              <a:prstGeom prst="rect">
                <a:avLst/>
              </a:prstGeom>
              <a:blipFill>
                <a:blip r:embed="rId8"/>
                <a:stretch>
                  <a:fillRect l="-1757" r="-2236" b="-2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/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B311336-88AA-4A99-93FD-B2B43A1D0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82" y="5707768"/>
                <a:ext cx="2346236" cy="9318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01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 animBg="1"/>
      <p:bldP spid="80" grpId="0"/>
      <p:bldP spid="81" grpId="0"/>
      <p:bldP spid="82" grpId="0"/>
      <p:bldP spid="83" grpId="0"/>
      <p:bldP spid="84" grpId="0"/>
      <p:bldP spid="4" grpId="0"/>
      <p:bldP spid="85" grpId="0"/>
      <p:bldP spid="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5724</TotalTime>
  <Words>2482</Words>
  <Application>Microsoft Office PowerPoint</Application>
  <PresentationFormat>Widescreen</PresentationFormat>
  <Paragraphs>337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التحكم الحديث 2 (التحكم الرقمي)  Modern Control 2 (Digital Control)</vt:lpstr>
      <vt:lpstr>تطبيقات التحكم الرقمي</vt:lpstr>
      <vt:lpstr>تطبيقات التحكم الرقمي</vt:lpstr>
      <vt:lpstr>الأنظمة السببية</vt:lpstr>
      <vt:lpstr>تحويل Z</vt:lpstr>
      <vt:lpstr>تحويل Z</vt:lpstr>
      <vt:lpstr>تحويل Z</vt:lpstr>
      <vt:lpstr>تحويل Z</vt:lpstr>
      <vt:lpstr>تحويل Z</vt:lpstr>
      <vt:lpstr>تحويل Z</vt:lpstr>
      <vt:lpstr>تحويل Z</vt:lpstr>
      <vt:lpstr>تحويلات Z الشهيرة</vt:lpstr>
      <vt:lpstr>تحويلات Z الشهيرة</vt:lpstr>
      <vt:lpstr>تحويلات Z الشهيرة</vt:lpstr>
      <vt:lpstr>خصائص تحويل Z</vt:lpstr>
      <vt:lpstr>خصائص تحويل Z</vt:lpstr>
      <vt:lpstr>خصائص تحويل Z</vt:lpstr>
      <vt:lpstr>خصائص تحويل Z</vt:lpstr>
      <vt:lpstr>خصائص تحويل Z</vt:lpstr>
      <vt:lpstr>استراحة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تحويل Z العكسي</vt:lpstr>
      <vt:lpstr>جلسة ماتلاب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التحكم الحديث 2 (التحكم الرقمي)  Modern Control 2 (Digital Control)</dc:title>
  <dc:creator>Asaad Kaadan</dc:creator>
  <cp:lastModifiedBy>Asaad Kaadan</cp:lastModifiedBy>
  <cp:revision>167</cp:revision>
  <dcterms:created xsi:type="dcterms:W3CDTF">2019-02-19T07:45:50Z</dcterms:created>
  <dcterms:modified xsi:type="dcterms:W3CDTF">2019-03-05T11:26:56Z</dcterms:modified>
</cp:coreProperties>
</file>